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5" r:id="rId4"/>
  </p:sldMasterIdLst>
  <p:notesMasterIdLst>
    <p:notesMasterId r:id="rId16"/>
  </p:notesMasterIdLst>
  <p:handoutMasterIdLst>
    <p:handoutMasterId r:id="rId17"/>
  </p:handoutMasterIdLst>
  <p:sldIdLst>
    <p:sldId id="368" r:id="rId5"/>
    <p:sldId id="357" r:id="rId6"/>
    <p:sldId id="355" r:id="rId7"/>
    <p:sldId id="364" r:id="rId8"/>
    <p:sldId id="360" r:id="rId9"/>
    <p:sldId id="295" r:id="rId10"/>
    <p:sldId id="269" r:id="rId11"/>
    <p:sldId id="363" r:id="rId12"/>
    <p:sldId id="305" r:id="rId13"/>
    <p:sldId id="362" r:id="rId14"/>
    <p:sldId id="369" r:id="rId15"/>
  </p:sldIdLst>
  <p:sldSz cx="12192000" cy="6858000"/>
  <p:notesSz cx="6797675" cy="9874250"/>
  <p:embeddedFontLst>
    <p:embeddedFont>
      <p:font typeface="Exo 2 Light" panose="020B0604020202020204" charset="0"/>
      <p:regular r:id="rId18"/>
      <p:italic r:id="rId19"/>
    </p:embeddedFont>
    <p:embeddedFont>
      <p:font typeface="Exo 2.0 Semi Bold" panose="00000700000000000000" pitchFamily="50" charset="0"/>
      <p:bold r:id="rId20"/>
      <p:boldItalic r:id="rId21"/>
    </p:embeddedFont>
    <p:embeddedFont>
      <p:font typeface="Franklin Gothic Demi" panose="020B0703020102020204" pitchFamily="34" charset="0"/>
      <p:regular r:id="rId22"/>
      <p:italic r:id="rId23"/>
    </p:embeddedFont>
    <p:embeddedFont>
      <p:font typeface="Helvetica" panose="020B0604020202020204" pitchFamily="34" charset="0"/>
      <p:regular r:id="rId24"/>
      <p:bold r:id="rId25"/>
      <p:italic r:id="rId26"/>
      <p:boldItalic r:id="rId27"/>
    </p:embeddedFont>
    <p:embeddedFont>
      <p:font typeface="IBM Plex Sans" panose="020B0503050203000203" pitchFamily="34" charset="0"/>
      <p:regular r:id="rId28"/>
      <p:bold r:id="rId29"/>
      <p:italic r:id="rId30"/>
      <p:boldItalic r:id="rId31"/>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orfatte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8855"/>
    <a:srgbClr val="1B4529"/>
    <a:srgbClr val="CBD4C7"/>
    <a:srgbClr val="8ACBCC"/>
    <a:srgbClr val="C5EDFB"/>
    <a:srgbClr val="F3CFBB"/>
    <a:srgbClr val="53BDA9"/>
    <a:srgbClr val="39A17E"/>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6327" autoAdjust="0"/>
  </p:normalViewPr>
  <p:slideViewPr>
    <p:cSldViewPr snapToGrid="0">
      <p:cViewPr>
        <p:scale>
          <a:sx n="118" d="100"/>
          <a:sy n="118" d="100"/>
        </p:scale>
        <p:origin x="84" y="-366"/>
      </p:cViewPr>
      <p:guideLst/>
    </p:cSldViewPr>
  </p:slideViewPr>
  <p:outlineViewPr>
    <p:cViewPr>
      <p:scale>
        <a:sx n="33" d="100"/>
        <a:sy n="33" d="100"/>
      </p:scale>
      <p:origin x="0" y="-33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F83F00AB-DDDC-A9E9-0932-D4F8D80481BB}"/>
              </a:ext>
            </a:extLst>
          </p:cNvPr>
          <p:cNvSpPr>
            <a:spLocks noGrp="1"/>
          </p:cNvSpPr>
          <p:nvPr>
            <p:ph type="hdr" sz="quarter"/>
          </p:nvPr>
        </p:nvSpPr>
        <p:spPr>
          <a:xfrm>
            <a:off x="0" y="0"/>
            <a:ext cx="2946400" cy="495300"/>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CC8B8ABC-F320-7A0E-4D6F-13D63F4BB296}"/>
              </a:ext>
            </a:extLst>
          </p:cNvPr>
          <p:cNvSpPr>
            <a:spLocks noGrp="1"/>
          </p:cNvSpPr>
          <p:nvPr>
            <p:ph type="dt" sz="quarter" idx="1"/>
          </p:nvPr>
        </p:nvSpPr>
        <p:spPr>
          <a:xfrm>
            <a:off x="3849688" y="0"/>
            <a:ext cx="2946400" cy="495300"/>
          </a:xfrm>
          <a:prstGeom prst="rect">
            <a:avLst/>
          </a:prstGeom>
        </p:spPr>
        <p:txBody>
          <a:bodyPr vert="horz" lIns="91440" tIns="45720" rIns="91440" bIns="45720" rtlCol="0"/>
          <a:lstStyle>
            <a:lvl1pPr algn="r">
              <a:defRPr sz="1200"/>
            </a:lvl1pPr>
          </a:lstStyle>
          <a:p>
            <a:fld id="{60F40AB8-4BFF-42BA-A5C0-BF2C9B14402B}" type="datetimeFigureOut">
              <a:rPr lang="da-DK" smtClean="0"/>
              <a:t>01-07-2026</a:t>
            </a:fld>
            <a:endParaRPr lang="da-DK"/>
          </a:p>
        </p:txBody>
      </p:sp>
      <p:sp>
        <p:nvSpPr>
          <p:cNvPr id="4" name="Pladsholder til sidefod 3">
            <a:extLst>
              <a:ext uri="{FF2B5EF4-FFF2-40B4-BE49-F238E27FC236}">
                <a16:creationId xmlns:a16="http://schemas.microsoft.com/office/drawing/2014/main" id="{0CFFFC4D-F518-2F89-7FF5-A51C66CC6E96}"/>
              </a:ext>
            </a:extLst>
          </p:cNvPr>
          <p:cNvSpPr>
            <a:spLocks noGrp="1"/>
          </p:cNvSpPr>
          <p:nvPr>
            <p:ph type="ftr" sz="quarter" idx="2"/>
          </p:nvPr>
        </p:nvSpPr>
        <p:spPr>
          <a:xfrm>
            <a:off x="0" y="9378950"/>
            <a:ext cx="2946400" cy="495300"/>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394C802F-315A-30A2-04C5-6AEE555153FF}"/>
              </a:ext>
            </a:extLst>
          </p:cNvPr>
          <p:cNvSpPr>
            <a:spLocks noGrp="1"/>
          </p:cNvSpPr>
          <p:nvPr>
            <p:ph type="sldNum" sz="quarter" idx="3"/>
          </p:nvPr>
        </p:nvSpPr>
        <p:spPr>
          <a:xfrm>
            <a:off x="3849688" y="9378950"/>
            <a:ext cx="2946400" cy="495300"/>
          </a:xfrm>
          <a:prstGeom prst="rect">
            <a:avLst/>
          </a:prstGeom>
        </p:spPr>
        <p:txBody>
          <a:bodyPr vert="horz" lIns="91440" tIns="45720" rIns="91440" bIns="45720" rtlCol="0" anchor="b"/>
          <a:lstStyle>
            <a:lvl1pPr algn="r">
              <a:defRPr sz="1200"/>
            </a:lvl1pPr>
          </a:lstStyle>
          <a:p>
            <a:fld id="{02512D91-BB6E-49AA-8663-3DD195E31B89}" type="slidenum">
              <a:rPr lang="da-DK" smtClean="0"/>
              <a:t>‹nr.›</a:t>
            </a:fld>
            <a:endParaRPr lang="da-DK"/>
          </a:p>
        </p:txBody>
      </p:sp>
    </p:spTree>
    <p:extLst>
      <p:ext uri="{BB962C8B-B14F-4D97-AF65-F5344CB8AC3E}">
        <p14:creationId xmlns:p14="http://schemas.microsoft.com/office/powerpoint/2010/main" val="29845238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5659" cy="495427"/>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0443" y="0"/>
            <a:ext cx="2945659" cy="495427"/>
          </a:xfrm>
          <a:prstGeom prst="rect">
            <a:avLst/>
          </a:prstGeom>
        </p:spPr>
        <p:txBody>
          <a:bodyPr vert="horz" lIns="91440" tIns="45720" rIns="91440" bIns="45720" rtlCol="0"/>
          <a:lstStyle>
            <a:lvl1pPr algn="r">
              <a:defRPr sz="1200"/>
            </a:lvl1pPr>
          </a:lstStyle>
          <a:p>
            <a:fld id="{12DFE416-DAD6-D749-857D-2E29C861AEBD}" type="datetimeFigureOut">
              <a:rPr lang="da-DK" smtClean="0"/>
              <a:t>01-07-2026</a:t>
            </a:fld>
            <a:endParaRPr lang="da-DK"/>
          </a:p>
        </p:txBody>
      </p:sp>
      <p:sp>
        <p:nvSpPr>
          <p:cNvPr id="4" name="Pladsholder til slidebillede 3"/>
          <p:cNvSpPr>
            <a:spLocks noGrp="1" noRot="1" noChangeAspect="1"/>
          </p:cNvSpPr>
          <p:nvPr>
            <p:ph type="sldImg" idx="2"/>
          </p:nvPr>
        </p:nvSpPr>
        <p:spPr>
          <a:xfrm>
            <a:off x="436563" y="1233488"/>
            <a:ext cx="5924550" cy="333375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79768" y="4751983"/>
            <a:ext cx="5438140" cy="3887986"/>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378824"/>
            <a:ext cx="2945659" cy="495426"/>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0443" y="9378824"/>
            <a:ext cx="2945659" cy="495426"/>
          </a:xfrm>
          <a:prstGeom prst="rect">
            <a:avLst/>
          </a:prstGeom>
        </p:spPr>
        <p:txBody>
          <a:bodyPr vert="horz" lIns="91440" tIns="45720" rIns="91440" bIns="45720" rtlCol="0" anchor="b"/>
          <a:lstStyle>
            <a:lvl1pPr algn="r">
              <a:defRPr sz="1200"/>
            </a:lvl1pPr>
          </a:lstStyle>
          <a:p>
            <a:fld id="{45BFCFCE-5A78-CB4C-8592-F27D9484E3BD}" type="slidenum">
              <a:rPr lang="da-DK" smtClean="0"/>
              <a:t>‹nr.›</a:t>
            </a:fld>
            <a:endParaRPr lang="da-DK"/>
          </a:p>
        </p:txBody>
      </p:sp>
    </p:spTree>
    <p:extLst>
      <p:ext uri="{BB962C8B-B14F-4D97-AF65-F5344CB8AC3E}">
        <p14:creationId xmlns:p14="http://schemas.microsoft.com/office/powerpoint/2010/main" val="29602378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FF982-0289-2C7B-A347-8E187FDA19C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4411A05-4195-369A-C42B-06AD10B660A3}"/>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61021F1-6224-3B66-EA3E-447199A512D5}"/>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C3E88EB8-3BE0-30F3-1855-ED3CE0881784}"/>
              </a:ext>
            </a:extLst>
          </p:cNvPr>
          <p:cNvSpPr>
            <a:spLocks noGrp="1"/>
          </p:cNvSpPr>
          <p:nvPr>
            <p:ph type="sldNum" sz="quarter" idx="5"/>
          </p:nvPr>
        </p:nvSpPr>
        <p:spPr/>
        <p:txBody>
          <a:bodyPr/>
          <a:lstStyle/>
          <a:p>
            <a:fld id="{45BFCFCE-5A78-CB4C-8592-F27D9484E3BD}" type="slidenum">
              <a:rPr lang="da-DK" smtClean="0"/>
              <a:t>2</a:t>
            </a:fld>
            <a:endParaRPr lang="da-DK"/>
          </a:p>
        </p:txBody>
      </p:sp>
    </p:spTree>
    <p:extLst>
      <p:ext uri="{BB962C8B-B14F-4D97-AF65-F5344CB8AC3E}">
        <p14:creationId xmlns:p14="http://schemas.microsoft.com/office/powerpoint/2010/main" val="952445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29A9F-1EE9-72DA-4ECA-90E4C01B004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6D7EEF17-490F-6CB0-8B5D-C23EC6061CF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1D7B054-3BC3-9A15-0A23-926FECA3991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EF27BF2-0707-CAAC-179F-30EAD2C16B06}"/>
              </a:ext>
            </a:extLst>
          </p:cNvPr>
          <p:cNvSpPr>
            <a:spLocks noGrp="1"/>
          </p:cNvSpPr>
          <p:nvPr>
            <p:ph type="sldNum" sz="quarter" idx="5"/>
          </p:nvPr>
        </p:nvSpPr>
        <p:spPr/>
        <p:txBody>
          <a:bodyPr/>
          <a:lstStyle/>
          <a:p>
            <a:fld id="{45BFCFCE-5A78-CB4C-8592-F27D9484E3BD}" type="slidenum">
              <a:rPr lang="da-DK" smtClean="0"/>
              <a:t>3</a:t>
            </a:fld>
            <a:endParaRPr lang="da-DK"/>
          </a:p>
        </p:txBody>
      </p:sp>
    </p:spTree>
    <p:extLst>
      <p:ext uri="{BB962C8B-B14F-4D97-AF65-F5344CB8AC3E}">
        <p14:creationId xmlns:p14="http://schemas.microsoft.com/office/powerpoint/2010/main" val="5688630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6B75D-B81A-053D-0685-F0E08DFDDAB4}"/>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8F7E2FF-B640-056C-AC14-4A6157187B9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B3194C2-B65A-87FC-5E8F-C872BF9CB4E8}"/>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B3E73BC1-3213-4105-E054-63EA12181FDE}"/>
              </a:ext>
            </a:extLst>
          </p:cNvPr>
          <p:cNvSpPr>
            <a:spLocks noGrp="1"/>
          </p:cNvSpPr>
          <p:nvPr>
            <p:ph type="sldNum" sz="quarter" idx="5"/>
          </p:nvPr>
        </p:nvSpPr>
        <p:spPr/>
        <p:txBody>
          <a:bodyPr/>
          <a:lstStyle/>
          <a:p>
            <a:fld id="{45BFCFCE-5A78-CB4C-8592-F27D9484E3BD}" type="slidenum">
              <a:rPr lang="da-DK" smtClean="0"/>
              <a:t>4</a:t>
            </a:fld>
            <a:endParaRPr lang="da-DK"/>
          </a:p>
        </p:txBody>
      </p:sp>
    </p:spTree>
    <p:extLst>
      <p:ext uri="{BB962C8B-B14F-4D97-AF65-F5344CB8AC3E}">
        <p14:creationId xmlns:p14="http://schemas.microsoft.com/office/powerpoint/2010/main" val="2225009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5</a:t>
            </a:fld>
            <a:endParaRPr lang="da-DK"/>
          </a:p>
        </p:txBody>
      </p:sp>
    </p:spTree>
    <p:extLst>
      <p:ext uri="{BB962C8B-B14F-4D97-AF65-F5344CB8AC3E}">
        <p14:creationId xmlns:p14="http://schemas.microsoft.com/office/powerpoint/2010/main" val="4221887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71F50-9F57-C0CC-BEA3-995D1DD3F4F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A568C0E-69E7-D7A1-D00D-91FD9DE59A6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EF37EDE-67CE-A619-FE9A-3D7E969C92A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F527825E-156D-553A-95A1-4BFDBA4CBE39}"/>
              </a:ext>
            </a:extLst>
          </p:cNvPr>
          <p:cNvSpPr>
            <a:spLocks noGrp="1"/>
          </p:cNvSpPr>
          <p:nvPr>
            <p:ph type="sldNum" sz="quarter" idx="5"/>
          </p:nvPr>
        </p:nvSpPr>
        <p:spPr/>
        <p:txBody>
          <a:bodyPr/>
          <a:lstStyle/>
          <a:p>
            <a:fld id="{45BFCFCE-5A78-CB4C-8592-F27D9484E3BD}" type="slidenum">
              <a:rPr lang="da-DK" smtClean="0"/>
              <a:t>6</a:t>
            </a:fld>
            <a:endParaRPr lang="da-DK"/>
          </a:p>
        </p:txBody>
      </p:sp>
    </p:spTree>
    <p:extLst>
      <p:ext uri="{BB962C8B-B14F-4D97-AF65-F5344CB8AC3E}">
        <p14:creationId xmlns:p14="http://schemas.microsoft.com/office/powerpoint/2010/main" val="1695315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7</a:t>
            </a:fld>
            <a:endParaRPr lang="da-DK"/>
          </a:p>
        </p:txBody>
      </p:sp>
    </p:spTree>
    <p:extLst>
      <p:ext uri="{BB962C8B-B14F-4D97-AF65-F5344CB8AC3E}">
        <p14:creationId xmlns:p14="http://schemas.microsoft.com/office/powerpoint/2010/main" val="1757685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2422-B976-D821-9418-9683626AABF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6942D83-E084-3A65-7345-A3462775F91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0223DE0F-28FF-DF18-BE8E-6DCFF62D827A}"/>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35CA8E00-C02D-78CE-74F7-880B6BE8FD99}"/>
              </a:ext>
            </a:extLst>
          </p:cNvPr>
          <p:cNvSpPr>
            <a:spLocks noGrp="1"/>
          </p:cNvSpPr>
          <p:nvPr>
            <p:ph type="sldNum" sz="quarter" idx="5"/>
          </p:nvPr>
        </p:nvSpPr>
        <p:spPr/>
        <p:txBody>
          <a:bodyPr/>
          <a:lstStyle/>
          <a:p>
            <a:fld id="{45BFCFCE-5A78-CB4C-8592-F27D9484E3BD}" type="slidenum">
              <a:rPr lang="da-DK" smtClean="0"/>
              <a:t>8</a:t>
            </a:fld>
            <a:endParaRPr lang="da-DK"/>
          </a:p>
        </p:txBody>
      </p:sp>
    </p:spTree>
    <p:extLst>
      <p:ext uri="{BB962C8B-B14F-4D97-AF65-F5344CB8AC3E}">
        <p14:creationId xmlns:p14="http://schemas.microsoft.com/office/powerpoint/2010/main" val="3368334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45BFCFCE-5A78-CB4C-8592-F27D9484E3BD}" type="slidenum">
              <a:rPr lang="da-DK" smtClean="0"/>
              <a:t>9</a:t>
            </a:fld>
            <a:endParaRPr lang="da-DK"/>
          </a:p>
        </p:txBody>
      </p:sp>
    </p:spTree>
    <p:extLst>
      <p:ext uri="{BB962C8B-B14F-4D97-AF65-F5344CB8AC3E}">
        <p14:creationId xmlns:p14="http://schemas.microsoft.com/office/powerpoint/2010/main" val="37515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E5AA6-FFB8-2563-A74D-3113734EA82F}"/>
              </a:ext>
            </a:extLst>
          </p:cNvPr>
          <p:cNvSpPr>
            <a:spLocks noGrp="1"/>
          </p:cNvSpPr>
          <p:nvPr>
            <p:ph type="title"/>
          </p:nvPr>
        </p:nvSpPr>
        <p:spPr>
          <a:xfrm>
            <a:off x="539750" y="539750"/>
            <a:ext cx="6108700" cy="570593"/>
          </a:xfrm>
        </p:spPr>
        <p:txBody>
          <a:bodyPr lIns="90000" rIns="90000">
            <a:normAutofit/>
          </a:bodyPr>
          <a:lstStyle>
            <a:lvl1pPr>
              <a:defRPr sz="2000" b="1">
                <a:solidFill>
                  <a:schemeClr val="tx2"/>
                </a:solidFill>
              </a:defRPr>
            </a:lvl1pPr>
          </a:lstStyle>
          <a:p>
            <a:r>
              <a:rPr lang="da-DK" dirty="0"/>
              <a:t>Klik for at redigere titeltypografien i masteren</a:t>
            </a:r>
          </a:p>
        </p:txBody>
      </p:sp>
      <p:sp>
        <p:nvSpPr>
          <p:cNvPr id="5" name="Pladsholder til slidenummer 4">
            <a:extLst>
              <a:ext uri="{FF2B5EF4-FFF2-40B4-BE49-F238E27FC236}">
                <a16:creationId xmlns:a16="http://schemas.microsoft.com/office/drawing/2014/main" id="{9D3CFEFE-DF5A-E1D8-6C06-F10EA706FDBD}"/>
              </a:ext>
            </a:extLst>
          </p:cNvPr>
          <p:cNvSpPr>
            <a:spLocks noGrp="1"/>
          </p:cNvSpPr>
          <p:nvPr>
            <p:ph type="sldNum" sz="quarter" idx="12"/>
          </p:nvPr>
        </p:nvSpPr>
        <p:spPr/>
        <p:txBody>
          <a:bodyPr/>
          <a:lstStyle/>
          <a:p>
            <a:fld id="{5A0D23CF-C5A3-5445-819D-C647D180BB4B}" type="slidenum">
              <a:rPr lang="da-DK" smtClean="0"/>
              <a:pPr/>
              <a:t>‹nr.›</a:t>
            </a:fld>
            <a:endParaRPr lang="da-DK"/>
          </a:p>
        </p:txBody>
      </p:sp>
      <p:sp>
        <p:nvSpPr>
          <p:cNvPr id="7" name="Pladsholder til tekst 6">
            <a:extLst>
              <a:ext uri="{FF2B5EF4-FFF2-40B4-BE49-F238E27FC236}">
                <a16:creationId xmlns:a16="http://schemas.microsoft.com/office/drawing/2014/main" id="{F0E7B5B8-12FC-8BA2-0678-200C64D14060}"/>
              </a:ext>
            </a:extLst>
          </p:cNvPr>
          <p:cNvSpPr>
            <a:spLocks noGrp="1"/>
          </p:cNvSpPr>
          <p:nvPr>
            <p:ph type="body" sz="quarter" idx="13"/>
          </p:nvPr>
        </p:nvSpPr>
        <p:spPr>
          <a:xfrm>
            <a:off x="539750" y="1474237"/>
            <a:ext cx="7359650" cy="4647163"/>
          </a:xfrm>
        </p:spPr>
        <p:txBody>
          <a:bodyPr lIns="90000" rIns="90000">
            <a:noAutofit/>
          </a:bodyPr>
          <a:lstStyle>
            <a:lvl1pPr>
              <a:lnSpc>
                <a:spcPct val="100000"/>
              </a:lnSpc>
              <a:spcBef>
                <a:spcPts val="1000"/>
              </a:spcBef>
              <a:defRPr sz="1200">
                <a:latin typeface="+mn-lt"/>
              </a:defRPr>
            </a:lvl1pPr>
            <a:lvl2pPr>
              <a:lnSpc>
                <a:spcPct val="100000"/>
              </a:lnSpc>
              <a:spcBef>
                <a:spcPts val="1000"/>
              </a:spcBef>
              <a:defRPr sz="1200">
                <a:latin typeface="+mn-lt"/>
              </a:defRPr>
            </a:lvl2pPr>
            <a:lvl3pPr>
              <a:lnSpc>
                <a:spcPct val="100000"/>
              </a:lnSpc>
              <a:spcBef>
                <a:spcPts val="1000"/>
              </a:spcBef>
              <a:defRPr sz="1200">
                <a:latin typeface="+mn-lt"/>
              </a:defRPr>
            </a:lvl3pPr>
            <a:lvl4pPr>
              <a:lnSpc>
                <a:spcPct val="100000"/>
              </a:lnSpc>
              <a:spcBef>
                <a:spcPts val="1000"/>
              </a:spcBef>
              <a:defRPr sz="1200">
                <a:latin typeface="+mn-lt"/>
              </a:defRPr>
            </a:lvl4pPr>
            <a:lvl5pPr>
              <a:lnSpc>
                <a:spcPct val="100000"/>
              </a:lnSpc>
              <a:spcBef>
                <a:spcPts val="1000"/>
              </a:spcBef>
              <a:defRPr sz="1200">
                <a:latin typeface="+mn-lt"/>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billede 8">
            <a:extLst>
              <a:ext uri="{FF2B5EF4-FFF2-40B4-BE49-F238E27FC236}">
                <a16:creationId xmlns:a16="http://schemas.microsoft.com/office/drawing/2014/main" id="{76787F84-1F1F-AE5B-8B32-895F6D7A0DC0}"/>
              </a:ext>
            </a:extLst>
          </p:cNvPr>
          <p:cNvSpPr>
            <a:spLocks noGrp="1"/>
          </p:cNvSpPr>
          <p:nvPr>
            <p:ph type="pic" sz="quarter" idx="14"/>
          </p:nvPr>
        </p:nvSpPr>
        <p:spPr>
          <a:xfrm>
            <a:off x="8043863" y="0"/>
            <a:ext cx="4148137" cy="6858000"/>
          </a:xfrm>
        </p:spPr>
        <p:txBody>
          <a:bodyPr/>
          <a:lstStyle/>
          <a:p>
            <a:endParaRPr lang="da-DK"/>
          </a:p>
        </p:txBody>
      </p:sp>
    </p:spTree>
    <p:extLst>
      <p:ext uri="{BB962C8B-B14F-4D97-AF65-F5344CB8AC3E}">
        <p14:creationId xmlns:p14="http://schemas.microsoft.com/office/powerpoint/2010/main" val="223365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orside med billedebaggrun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Pladsholder til tekst 11">
            <a:extLst>
              <a:ext uri="{FF2B5EF4-FFF2-40B4-BE49-F238E27FC236}">
                <a16:creationId xmlns:a16="http://schemas.microsoft.com/office/drawing/2014/main" id="{248B3835-85CF-1FD8-0DC3-62B3F3861D17}"/>
              </a:ext>
            </a:extLst>
          </p:cNvPr>
          <p:cNvSpPr>
            <a:spLocks noGrp="1"/>
          </p:cNvSpPr>
          <p:nvPr>
            <p:ph type="body" sz="quarter" idx="10" hasCustomPrompt="1"/>
          </p:nvPr>
        </p:nvSpPr>
        <p:spPr>
          <a:xfrm>
            <a:off x="1" y="4614334"/>
            <a:ext cx="12184142" cy="182736"/>
          </a:xfrm>
        </p:spPr>
        <p:txBody>
          <a:bodyPr>
            <a:noAutofit/>
          </a:bodyPr>
          <a:lstStyle>
            <a:lvl1pPr marL="0" indent="0" algn="ctr">
              <a:buFontTx/>
              <a:buNone/>
              <a:defRPr sz="1100" b="1" spc="300">
                <a:solidFill>
                  <a:schemeClr val="bg1"/>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da-DK"/>
              <a:t>INDSÆT TITEL</a:t>
            </a:r>
          </a:p>
        </p:txBody>
      </p:sp>
      <p:pic>
        <p:nvPicPr>
          <p:cNvPr id="2" name="Grafik 1">
            <a:extLst>
              <a:ext uri="{FF2B5EF4-FFF2-40B4-BE49-F238E27FC236}">
                <a16:creationId xmlns:a16="http://schemas.microsoft.com/office/drawing/2014/main" id="{FE10D728-2F8E-9A79-A793-8FA18EC9AE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22854" y="2136228"/>
            <a:ext cx="1394622" cy="2068689"/>
          </a:xfrm>
          <a:prstGeom prst="rect">
            <a:avLst/>
          </a:prstGeom>
        </p:spPr>
      </p:pic>
      <p:pic>
        <p:nvPicPr>
          <p:cNvPr id="3" name="Grafik 2">
            <a:extLst>
              <a:ext uri="{FF2B5EF4-FFF2-40B4-BE49-F238E27FC236}">
                <a16:creationId xmlns:a16="http://schemas.microsoft.com/office/drawing/2014/main" id="{AE996835-EDFE-BE3E-C688-CC762B1E391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13220" y="2085593"/>
            <a:ext cx="1781124" cy="2156098"/>
          </a:xfrm>
          <a:prstGeom prst="rect">
            <a:avLst/>
          </a:prstGeom>
        </p:spPr>
      </p:pic>
      <p:pic>
        <p:nvPicPr>
          <p:cNvPr id="4" name="Grafik 3">
            <a:extLst>
              <a:ext uri="{FF2B5EF4-FFF2-40B4-BE49-F238E27FC236}">
                <a16:creationId xmlns:a16="http://schemas.microsoft.com/office/drawing/2014/main" id="{A9BBDDF2-8BA5-B125-BDA8-EC3EA874D9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103319" y="2085593"/>
            <a:ext cx="1658004" cy="2210671"/>
          </a:xfrm>
          <a:prstGeom prst="rect">
            <a:avLst/>
          </a:prstGeom>
        </p:spPr>
      </p:pic>
      <p:sp>
        <p:nvSpPr>
          <p:cNvPr id="5" name="Pladsholder til tekst 7">
            <a:extLst>
              <a:ext uri="{FF2B5EF4-FFF2-40B4-BE49-F238E27FC236}">
                <a16:creationId xmlns:a16="http://schemas.microsoft.com/office/drawing/2014/main" id="{93770E3A-3B01-E4A0-83E9-A2A7D43B64B6}"/>
              </a:ext>
            </a:extLst>
          </p:cNvPr>
          <p:cNvSpPr>
            <a:spLocks noGrp="1"/>
          </p:cNvSpPr>
          <p:nvPr>
            <p:ph type="body" sz="quarter" idx="13" hasCustomPrompt="1"/>
          </p:nvPr>
        </p:nvSpPr>
        <p:spPr>
          <a:xfrm>
            <a:off x="3511584" y="4971382"/>
            <a:ext cx="5168832" cy="359007"/>
          </a:xfrm>
        </p:spPr>
        <p:txBody>
          <a:bodyPr>
            <a:normAutofit/>
          </a:bodyPr>
          <a:lstStyle>
            <a:lvl1pPr marL="0" indent="0" algn="ctr">
              <a:buFontTx/>
              <a:buNone/>
              <a:defRPr sz="1400" b="1">
                <a:solidFill>
                  <a:schemeClr val="bg1"/>
                </a:solidFill>
              </a:defRPr>
            </a:lvl1pPr>
          </a:lstStyle>
          <a:p>
            <a:pPr lvl="0"/>
            <a:r>
              <a:rPr lang="da-DK"/>
              <a:t>KLIK FOR AT INDSÆTTE FIRMANAVN</a:t>
            </a:r>
          </a:p>
        </p:txBody>
      </p:sp>
    </p:spTree>
    <p:extLst>
      <p:ext uri="{BB962C8B-B14F-4D97-AF65-F5344CB8AC3E}">
        <p14:creationId xmlns:p14="http://schemas.microsoft.com/office/powerpoint/2010/main" val="2290891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tekt og tabel Grøn baggrund">
    <p:bg>
      <p:bgPr>
        <a:solidFill>
          <a:srgbClr val="1B452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chemeClr val="bg1"/>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1"/>
            <a:ext cx="9725500" cy="571499"/>
          </a:xfrm>
        </p:spPr>
        <p:txBody>
          <a:bodyPr>
            <a:normAutofit/>
          </a:bodyPr>
          <a:lstStyle>
            <a:lvl1pPr marL="0" indent="0">
              <a:lnSpc>
                <a:spcPct val="100000"/>
              </a:lnSpc>
              <a:buFontTx/>
              <a:buNone/>
              <a:defRPr sz="1200">
                <a:solidFill>
                  <a:schemeClr val="bg1"/>
                </a:solidFill>
              </a:defRPr>
            </a:lvl1pPr>
            <a:lvl2pPr marL="180000" indent="0">
              <a:buFontTx/>
              <a:buNone/>
              <a:defRPr sz="1200">
                <a:solidFill>
                  <a:schemeClr val="bg1"/>
                </a:solidFill>
              </a:defRPr>
            </a:lvl2pPr>
            <a:lvl3pPr marL="504000" indent="-162000">
              <a:defRPr sz="1100">
                <a:solidFill>
                  <a:schemeClr val="bg1"/>
                </a:solidFill>
              </a:defRPr>
            </a:lvl3pPr>
            <a:lvl4pPr marL="702000" indent="-162000">
              <a:defRPr sz="1100">
                <a:solidFill>
                  <a:schemeClr val="bg1"/>
                </a:solidFill>
              </a:defRPr>
            </a:lvl4pPr>
            <a:lvl5pPr marL="864000" indent="-162000">
              <a:defRPr sz="1100">
                <a:solidFill>
                  <a:schemeClr val="bg1"/>
                </a:solidFill>
              </a:defRPr>
            </a:lvl5pPr>
          </a:lstStyle>
          <a:p>
            <a:pPr lvl="0"/>
            <a:r>
              <a:rPr lang="da-DK"/>
              <a:t>Klik for at redigere teksttypografierne i masteren</a:t>
            </a:r>
          </a:p>
        </p:txBody>
      </p:sp>
      <p:sp>
        <p:nvSpPr>
          <p:cNvPr id="5" name="Pladsholder til tabel 4">
            <a:extLst>
              <a:ext uri="{FF2B5EF4-FFF2-40B4-BE49-F238E27FC236}">
                <a16:creationId xmlns:a16="http://schemas.microsoft.com/office/drawing/2014/main" id="{6007EDF7-7179-E268-82D3-9C036518E47A}"/>
              </a:ext>
            </a:extLst>
          </p:cNvPr>
          <p:cNvSpPr>
            <a:spLocks noGrp="1"/>
          </p:cNvSpPr>
          <p:nvPr>
            <p:ph type="tbl" sz="quarter" idx="10" hasCustomPrompt="1"/>
          </p:nvPr>
        </p:nvSpPr>
        <p:spPr>
          <a:xfrm>
            <a:off x="1260001" y="2328860"/>
            <a:ext cx="9725500" cy="3149600"/>
          </a:xfrm>
        </p:spPr>
        <p:txBody>
          <a:bodyPr>
            <a:normAutofit/>
          </a:bodyPr>
          <a:lstStyle>
            <a:lvl1pPr marL="0" indent="0">
              <a:buFontTx/>
              <a:buNone/>
              <a:defRPr sz="1100">
                <a:solidFill>
                  <a:schemeClr val="bg1"/>
                </a:solidFill>
              </a:defRPr>
            </a:lvl1pPr>
          </a:lstStyle>
          <a:p>
            <a:r>
              <a:rPr lang="da-DK"/>
              <a:t>Indsæt tabel og design tabellen efter behov</a:t>
            </a:r>
          </a:p>
        </p:txBody>
      </p:sp>
      <p:sp>
        <p:nvSpPr>
          <p:cNvPr id="7" name="Pladsholder til slidenummer 6">
            <a:extLst>
              <a:ext uri="{FF2B5EF4-FFF2-40B4-BE49-F238E27FC236}">
                <a16:creationId xmlns:a16="http://schemas.microsoft.com/office/drawing/2014/main" id="{943B1974-AE88-FEE0-B0E7-32BFC421753E}"/>
              </a:ext>
            </a:extLst>
          </p:cNvPr>
          <p:cNvSpPr>
            <a:spLocks noGrp="1"/>
          </p:cNvSpPr>
          <p:nvPr>
            <p:ph type="sldNum" sz="quarter" idx="13"/>
          </p:nvPr>
        </p:nvSpPr>
        <p:spPr/>
        <p:txBody>
          <a:bodyPr/>
          <a:lstStyle>
            <a:lvl1pPr>
              <a:defRPr>
                <a:solidFill>
                  <a:schemeClr val="bg1">
                    <a:lumMod val="75000"/>
                  </a:schemeClr>
                </a:solidFill>
              </a:defRPr>
            </a:lvl1p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82D2456F-D242-A533-6E25-C60A0D80F317}"/>
              </a:ext>
            </a:extLst>
          </p:cNvPr>
          <p:cNvSpPr>
            <a:spLocks noGrp="1"/>
          </p:cNvSpPr>
          <p:nvPr>
            <p:ph type="body" sz="quarter" idx="14"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40110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kt og tabel Hvid baggrun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1"/>
            <a:ext cx="9725500" cy="571499"/>
          </a:xfrm>
        </p:spPr>
        <p:txBody>
          <a:bodyPr>
            <a:normAutofit/>
          </a:bodyPr>
          <a:lstStyle>
            <a:lvl1pPr marL="0" indent="0">
              <a:lnSpc>
                <a:spcPct val="100000"/>
              </a:lnSpc>
              <a:buFontTx/>
              <a:buNone/>
              <a:defRPr sz="1200">
                <a:solidFill>
                  <a:schemeClr val="tx1"/>
                </a:solidFill>
              </a:defRPr>
            </a:lvl1pPr>
            <a:lvl2pPr marL="180000" indent="0">
              <a:buFontTx/>
              <a:buNone/>
              <a:defRPr sz="1200">
                <a:solidFill>
                  <a:schemeClr val="tx1"/>
                </a:solidFill>
              </a:defRPr>
            </a:lvl2pPr>
            <a:lvl3pPr marL="504000" indent="-162000">
              <a:defRPr sz="1100">
                <a:solidFill>
                  <a:schemeClr val="bg1"/>
                </a:solidFill>
              </a:defRPr>
            </a:lvl3pPr>
            <a:lvl4pPr marL="702000" indent="-162000">
              <a:defRPr sz="1100">
                <a:solidFill>
                  <a:schemeClr val="bg1"/>
                </a:solidFill>
              </a:defRPr>
            </a:lvl4pPr>
            <a:lvl5pPr marL="864000" indent="-162000">
              <a:defRPr sz="1100">
                <a:solidFill>
                  <a:schemeClr val="bg1"/>
                </a:solidFill>
              </a:defRPr>
            </a:lvl5pPr>
          </a:lstStyle>
          <a:p>
            <a:pPr lvl="0"/>
            <a:r>
              <a:rPr lang="da-DK"/>
              <a:t>Klik for at redigere teksttypografierne i masteren</a:t>
            </a:r>
          </a:p>
        </p:txBody>
      </p:sp>
      <p:sp>
        <p:nvSpPr>
          <p:cNvPr id="5" name="Pladsholder til tabel 4">
            <a:extLst>
              <a:ext uri="{FF2B5EF4-FFF2-40B4-BE49-F238E27FC236}">
                <a16:creationId xmlns:a16="http://schemas.microsoft.com/office/drawing/2014/main" id="{6007EDF7-7179-E268-82D3-9C036518E47A}"/>
              </a:ext>
            </a:extLst>
          </p:cNvPr>
          <p:cNvSpPr>
            <a:spLocks noGrp="1"/>
          </p:cNvSpPr>
          <p:nvPr>
            <p:ph type="tbl" sz="quarter" idx="10" hasCustomPrompt="1"/>
          </p:nvPr>
        </p:nvSpPr>
        <p:spPr>
          <a:xfrm>
            <a:off x="1260001" y="2328860"/>
            <a:ext cx="9725500" cy="3149600"/>
          </a:xfrm>
        </p:spPr>
        <p:txBody>
          <a:bodyPr>
            <a:normAutofit/>
          </a:bodyPr>
          <a:lstStyle>
            <a:lvl1pPr marL="0" indent="0">
              <a:buFontTx/>
              <a:buNone/>
              <a:defRPr sz="1100">
                <a:solidFill>
                  <a:schemeClr val="tx1"/>
                </a:solidFill>
              </a:defRPr>
            </a:lvl1pPr>
          </a:lstStyle>
          <a:p>
            <a:r>
              <a:rPr lang="da-DK"/>
              <a:t>Indsæt tabel og design tabellen efter behov</a:t>
            </a:r>
          </a:p>
        </p:txBody>
      </p:sp>
      <p:sp>
        <p:nvSpPr>
          <p:cNvPr id="7" name="Pladsholder til slidenummer 6">
            <a:extLst>
              <a:ext uri="{FF2B5EF4-FFF2-40B4-BE49-F238E27FC236}">
                <a16:creationId xmlns:a16="http://schemas.microsoft.com/office/drawing/2014/main" id="{BE059A9A-7345-5104-75C0-2885A36E1ACB}"/>
              </a:ext>
            </a:extLst>
          </p:cNvPr>
          <p:cNvSpPr>
            <a:spLocks noGrp="1"/>
          </p:cNvSpPr>
          <p:nvPr>
            <p:ph type="sldNum" sz="quarter" idx="13"/>
          </p:nvPr>
        </p:nvSpPr>
        <p:spPr/>
        <p:txBody>
          <a:body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99BF5DFB-85DE-65B0-62FD-7CCEDD9F3AC0}"/>
              </a:ext>
            </a:extLst>
          </p:cNvPr>
          <p:cNvSpPr>
            <a:spLocks noGrp="1"/>
          </p:cNvSpPr>
          <p:nvPr>
            <p:ph type="body" sz="quarter" idx="14"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089737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fslutningsslide">
    <p:bg>
      <p:bgPr>
        <a:solidFill>
          <a:srgbClr val="1B4529"/>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chemeClr val="bg1"/>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hasCustomPrompt="1"/>
          </p:nvPr>
        </p:nvSpPr>
        <p:spPr>
          <a:xfrm>
            <a:off x="1260000" y="1587501"/>
            <a:ext cx="9725500" cy="1460499"/>
          </a:xfrm>
        </p:spPr>
        <p:txBody>
          <a:bodyPr>
            <a:normAutofit/>
          </a:bodyPr>
          <a:lstStyle>
            <a:lvl1pPr marL="0" indent="0">
              <a:lnSpc>
                <a:spcPct val="100000"/>
              </a:lnSpc>
              <a:spcBef>
                <a:spcPts val="200"/>
              </a:spcBef>
              <a:buFontTx/>
              <a:buNone/>
              <a:defRPr sz="1100">
                <a:solidFill>
                  <a:schemeClr val="bg1"/>
                </a:solidFill>
              </a:defRPr>
            </a:lvl1pPr>
            <a:lvl2pPr marL="180000" indent="0">
              <a:buFontTx/>
              <a:buNone/>
              <a:defRPr sz="1100">
                <a:solidFill>
                  <a:schemeClr val="bg1"/>
                </a:solidFill>
              </a:defRPr>
            </a:lvl2pPr>
            <a:lvl3pPr marL="504000" indent="-162000">
              <a:defRPr sz="1100">
                <a:solidFill>
                  <a:schemeClr val="bg1"/>
                </a:solidFill>
              </a:defRPr>
            </a:lvl3pPr>
            <a:lvl4pPr marL="702000" indent="-162000">
              <a:defRPr sz="1100">
                <a:solidFill>
                  <a:schemeClr val="bg1"/>
                </a:solidFill>
              </a:defRPr>
            </a:lvl4pPr>
            <a:lvl5pPr marL="864000" indent="-162000">
              <a:defRPr sz="1100">
                <a:solidFill>
                  <a:schemeClr val="bg1"/>
                </a:solidFill>
              </a:defRPr>
            </a:lvl5pPr>
          </a:lstStyle>
          <a:p>
            <a:pPr lvl="0"/>
            <a:r>
              <a:rPr lang="da-DK"/>
              <a:t>Indsæt virksomhedsinformation</a:t>
            </a:r>
          </a:p>
        </p:txBody>
      </p:sp>
      <p:sp>
        <p:nvSpPr>
          <p:cNvPr id="6" name="Pladsholder til slidenummer 5">
            <a:extLst>
              <a:ext uri="{FF2B5EF4-FFF2-40B4-BE49-F238E27FC236}">
                <a16:creationId xmlns:a16="http://schemas.microsoft.com/office/drawing/2014/main" id="{BFA4597E-D87E-EFB8-406E-4FC854FCE6CE}"/>
              </a:ext>
            </a:extLst>
          </p:cNvPr>
          <p:cNvSpPr>
            <a:spLocks noGrp="1"/>
          </p:cNvSpPr>
          <p:nvPr>
            <p:ph type="sldNum" sz="quarter" idx="12"/>
          </p:nvPr>
        </p:nvSpPr>
        <p:spPr/>
        <p:txBody>
          <a:bodyPr/>
          <a:lstStyle>
            <a:lvl1pPr>
              <a:defRPr>
                <a:solidFill>
                  <a:schemeClr val="bg1">
                    <a:lumMod val="75000"/>
                  </a:schemeClr>
                </a:solidFill>
              </a:defRPr>
            </a:lvl1pPr>
          </a:lstStyle>
          <a:p>
            <a:fld id="{5A0D23CF-C5A3-5445-819D-C647D180BB4B}" type="slidenum">
              <a:rPr lang="da-DK" smtClean="0"/>
              <a:pPr/>
              <a:t>‹nr.›</a:t>
            </a:fld>
            <a:endParaRPr lang="da-DK"/>
          </a:p>
        </p:txBody>
      </p:sp>
      <p:sp>
        <p:nvSpPr>
          <p:cNvPr id="7" name="Pladsholder til tekst 7">
            <a:extLst>
              <a:ext uri="{FF2B5EF4-FFF2-40B4-BE49-F238E27FC236}">
                <a16:creationId xmlns:a16="http://schemas.microsoft.com/office/drawing/2014/main" id="{A7FDD8BF-2A78-004B-3943-7208D64FBA0E}"/>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234834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4E5AA6-FFB8-2563-A74D-3113734EA82F}"/>
              </a:ext>
            </a:extLst>
          </p:cNvPr>
          <p:cNvSpPr>
            <a:spLocks noGrp="1"/>
          </p:cNvSpPr>
          <p:nvPr>
            <p:ph type="title"/>
          </p:nvPr>
        </p:nvSpPr>
        <p:spPr>
          <a:xfrm>
            <a:off x="4291013" y="539750"/>
            <a:ext cx="7359649" cy="570593"/>
          </a:xfrm>
        </p:spPr>
        <p:txBody>
          <a:bodyPr lIns="90000">
            <a:normAutofit/>
          </a:bodyPr>
          <a:lstStyle>
            <a:lvl1pPr>
              <a:defRPr sz="2000" b="1">
                <a:solidFill>
                  <a:schemeClr val="tx2"/>
                </a:solidFill>
              </a:defRPr>
            </a:lvl1pPr>
          </a:lstStyle>
          <a:p>
            <a:r>
              <a:rPr lang="da-DK" dirty="0"/>
              <a:t>Klik for at redigere titeltypografien i masteren</a:t>
            </a:r>
          </a:p>
        </p:txBody>
      </p:sp>
      <p:sp>
        <p:nvSpPr>
          <p:cNvPr id="5" name="Pladsholder til slidenummer 4">
            <a:extLst>
              <a:ext uri="{FF2B5EF4-FFF2-40B4-BE49-F238E27FC236}">
                <a16:creationId xmlns:a16="http://schemas.microsoft.com/office/drawing/2014/main" id="{9D3CFEFE-DF5A-E1D8-6C06-F10EA706FDBD}"/>
              </a:ext>
            </a:extLst>
          </p:cNvPr>
          <p:cNvSpPr>
            <a:spLocks noGrp="1"/>
          </p:cNvSpPr>
          <p:nvPr>
            <p:ph type="sldNum" sz="quarter" idx="12"/>
          </p:nvPr>
        </p:nvSpPr>
        <p:spPr/>
        <p:txBody>
          <a:bodyPr/>
          <a:lstStyle/>
          <a:p>
            <a:fld id="{5A0D23CF-C5A3-5445-819D-C647D180BB4B}" type="slidenum">
              <a:rPr lang="da-DK" smtClean="0"/>
              <a:pPr/>
              <a:t>‹nr.›</a:t>
            </a:fld>
            <a:endParaRPr lang="da-DK"/>
          </a:p>
        </p:txBody>
      </p:sp>
      <p:sp>
        <p:nvSpPr>
          <p:cNvPr id="7" name="Pladsholder til tekst 6">
            <a:extLst>
              <a:ext uri="{FF2B5EF4-FFF2-40B4-BE49-F238E27FC236}">
                <a16:creationId xmlns:a16="http://schemas.microsoft.com/office/drawing/2014/main" id="{F0E7B5B8-12FC-8BA2-0678-200C64D14060}"/>
              </a:ext>
            </a:extLst>
          </p:cNvPr>
          <p:cNvSpPr>
            <a:spLocks noGrp="1"/>
          </p:cNvSpPr>
          <p:nvPr>
            <p:ph type="body" sz="quarter" idx="13"/>
          </p:nvPr>
        </p:nvSpPr>
        <p:spPr>
          <a:xfrm>
            <a:off x="4291012" y="1474237"/>
            <a:ext cx="7359649" cy="4647163"/>
          </a:xfrm>
        </p:spPr>
        <p:txBody>
          <a:bodyPr lIns="90000">
            <a:noAutofit/>
          </a:bodyPr>
          <a:lstStyle>
            <a:lvl1pPr>
              <a:lnSpc>
                <a:spcPct val="100000"/>
              </a:lnSpc>
              <a:spcBef>
                <a:spcPts val="1000"/>
              </a:spcBef>
              <a:defRPr sz="1100">
                <a:latin typeface="+mn-lt"/>
              </a:defRPr>
            </a:lvl1pPr>
            <a:lvl2pPr>
              <a:lnSpc>
                <a:spcPct val="100000"/>
              </a:lnSpc>
              <a:spcBef>
                <a:spcPts val="1000"/>
              </a:spcBef>
              <a:defRPr sz="1100">
                <a:latin typeface="+mn-lt"/>
              </a:defRPr>
            </a:lvl2pPr>
            <a:lvl3pPr>
              <a:lnSpc>
                <a:spcPct val="100000"/>
              </a:lnSpc>
              <a:spcBef>
                <a:spcPts val="1000"/>
              </a:spcBef>
              <a:defRPr sz="1100">
                <a:latin typeface="+mn-lt"/>
              </a:defRPr>
            </a:lvl3pPr>
            <a:lvl4pPr>
              <a:lnSpc>
                <a:spcPct val="100000"/>
              </a:lnSpc>
              <a:spcBef>
                <a:spcPts val="1000"/>
              </a:spcBef>
              <a:defRPr sz="1100">
                <a:latin typeface="+mn-lt"/>
              </a:defRPr>
            </a:lvl4pPr>
            <a:lvl5pPr>
              <a:lnSpc>
                <a:spcPct val="100000"/>
              </a:lnSpc>
              <a:spcBef>
                <a:spcPts val="1000"/>
              </a:spcBef>
              <a:defRPr sz="1100">
                <a:latin typeface="+mn-lt"/>
              </a:defRPr>
            </a:lvl5p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9" name="Pladsholder til billede 8">
            <a:extLst>
              <a:ext uri="{FF2B5EF4-FFF2-40B4-BE49-F238E27FC236}">
                <a16:creationId xmlns:a16="http://schemas.microsoft.com/office/drawing/2014/main" id="{76787F84-1F1F-AE5B-8B32-895F6D7A0DC0}"/>
              </a:ext>
            </a:extLst>
          </p:cNvPr>
          <p:cNvSpPr>
            <a:spLocks noGrp="1"/>
          </p:cNvSpPr>
          <p:nvPr>
            <p:ph type="pic" sz="quarter" idx="14"/>
          </p:nvPr>
        </p:nvSpPr>
        <p:spPr>
          <a:xfrm>
            <a:off x="-1587" y="0"/>
            <a:ext cx="4148137" cy="6858000"/>
          </a:xfrm>
        </p:spPr>
        <p:txBody>
          <a:bodyPr/>
          <a:lstStyle/>
          <a:p>
            <a:endParaRPr lang="da-DK"/>
          </a:p>
        </p:txBody>
      </p:sp>
    </p:spTree>
    <p:extLst>
      <p:ext uri="{BB962C8B-B14F-4D97-AF65-F5344CB8AC3E}">
        <p14:creationId xmlns:p14="http://schemas.microsoft.com/office/powerpoint/2010/main" val="1870216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tekst uden bu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0"/>
            <a:ext cx="9725500" cy="4589463"/>
          </a:xfrm>
        </p:spPr>
        <p:txBody>
          <a:bodyPr>
            <a:normAutofit/>
          </a:bodyPr>
          <a:lstStyle>
            <a:lvl1pPr marL="0" indent="0">
              <a:buFontTx/>
              <a:buNone/>
              <a:defRPr sz="1100"/>
            </a:lvl1pPr>
            <a:lvl2pPr marL="180000" indent="0">
              <a:buFontTx/>
              <a:buNone/>
              <a:defRPr sz="1100"/>
            </a:lvl2pPr>
            <a:lvl3pPr marL="342000" indent="0">
              <a:buFontTx/>
              <a:buNone/>
              <a:defRPr sz="1100"/>
            </a:lvl3pPr>
            <a:lvl4pPr marL="540000" indent="0">
              <a:buFontTx/>
              <a:buNone/>
              <a:defRPr sz="1100"/>
            </a:lvl4pPr>
            <a:lvl5pPr marL="702000" indent="0">
              <a:buFontTx/>
              <a:buNone/>
              <a:defRPr sz="11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lidenummer 5">
            <a:extLst>
              <a:ext uri="{FF2B5EF4-FFF2-40B4-BE49-F238E27FC236}">
                <a16:creationId xmlns:a16="http://schemas.microsoft.com/office/drawing/2014/main" id="{4DA04FFF-9317-F307-2BE7-0667D49E5ED3}"/>
              </a:ext>
            </a:extLst>
          </p:cNvPr>
          <p:cNvSpPr>
            <a:spLocks noGrp="1"/>
          </p:cNvSpPr>
          <p:nvPr>
            <p:ph type="sldNum" sz="quarter" idx="12"/>
          </p:nvPr>
        </p:nvSpPr>
        <p:spPr>
          <a:xfrm>
            <a:off x="9180000" y="6357600"/>
            <a:ext cx="2743200" cy="365125"/>
          </a:xfrm>
        </p:spPr>
        <p:txBody>
          <a:bodyPr/>
          <a:lstStyle>
            <a:lvl1pPr>
              <a:defRPr sz="1000"/>
            </a:lvl1p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E2E4D978-B384-5E70-01A6-E082FEBE2C5D}"/>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55188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og tekst med bulle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0"/>
            <a:ext cx="9725500" cy="4589463"/>
          </a:xfrm>
        </p:spPr>
        <p:txBody>
          <a:bodyPr>
            <a:normAutofit/>
          </a:bodyPr>
          <a:lstStyle>
            <a:lvl1pPr marL="162000" indent="-162000">
              <a:defRPr sz="1100"/>
            </a:lvl1pPr>
            <a:lvl2pPr marL="342000" indent="-162000">
              <a:defRPr sz="1100"/>
            </a:lvl2pPr>
            <a:lvl3pPr marL="504000" indent="-162000">
              <a:defRPr sz="1100"/>
            </a:lvl3pPr>
            <a:lvl4pPr marL="702000" indent="-162000">
              <a:defRPr sz="1100"/>
            </a:lvl4pPr>
            <a:lvl5pPr marL="864000" indent="-162000">
              <a:defRPr sz="11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lidenummer 5">
            <a:extLst>
              <a:ext uri="{FF2B5EF4-FFF2-40B4-BE49-F238E27FC236}">
                <a16:creationId xmlns:a16="http://schemas.microsoft.com/office/drawing/2014/main" id="{24D7B07D-C376-3FAA-41AD-002EB5AF7349}"/>
              </a:ext>
            </a:extLst>
          </p:cNvPr>
          <p:cNvSpPr>
            <a:spLocks noGrp="1"/>
          </p:cNvSpPr>
          <p:nvPr>
            <p:ph type="sldNum" sz="quarter" idx="12"/>
          </p:nvPr>
        </p:nvSpPr>
        <p:spPr/>
        <p:txBody>
          <a:bodyPr/>
          <a:lstStyle/>
          <a:p>
            <a:fld id="{5A0D23CF-C5A3-5445-819D-C647D180BB4B}" type="slidenum">
              <a:rPr lang="da-DK" smtClean="0"/>
              <a:pPr/>
              <a:t>‹nr.›</a:t>
            </a:fld>
            <a:endParaRPr lang="da-DK"/>
          </a:p>
        </p:txBody>
      </p:sp>
      <p:sp>
        <p:nvSpPr>
          <p:cNvPr id="7" name="Pladsholder til tekst 7">
            <a:extLst>
              <a:ext uri="{FF2B5EF4-FFF2-40B4-BE49-F238E27FC236}">
                <a16:creationId xmlns:a16="http://schemas.microsoft.com/office/drawing/2014/main" id="{4745D958-AF01-D3C4-9FC5-6C42AADE8FE5}"/>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162058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og tekst 3 spal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9725500"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hasCustomPrompt="1"/>
          </p:nvPr>
        </p:nvSpPr>
        <p:spPr>
          <a:xfrm>
            <a:off x="1260000" y="1587500"/>
            <a:ext cx="9725500" cy="4589463"/>
          </a:xfrm>
        </p:spPr>
        <p:txBody>
          <a:bodyPr numCol="3">
            <a:normAutofit/>
          </a:bodyPr>
          <a:lstStyle>
            <a:lvl1pPr marL="0" indent="0">
              <a:buFontTx/>
              <a:buNone/>
              <a:defRPr sz="1100"/>
            </a:lvl1pPr>
            <a:lvl2pPr marL="180000" indent="0">
              <a:buFontTx/>
              <a:buNone/>
              <a:defRPr sz="1100"/>
            </a:lvl2pPr>
            <a:lvl3pPr marL="342000" indent="0">
              <a:buFontTx/>
              <a:buNone/>
              <a:defRPr sz="1100"/>
            </a:lvl3pPr>
            <a:lvl4pPr marL="540000" indent="0">
              <a:buFontTx/>
              <a:buNone/>
              <a:defRPr sz="1100"/>
            </a:lvl4pPr>
            <a:lvl5pPr marL="702000" indent="0">
              <a:buFontTx/>
              <a:buNone/>
              <a:defRPr sz="1100"/>
            </a:lvl5pPr>
          </a:lstStyle>
          <a:p>
            <a:pPr lvl="0"/>
            <a:r>
              <a:rPr lang="da-DK"/>
              <a:t>Indsæt tekst i 3 spalter</a:t>
            </a:r>
          </a:p>
        </p:txBody>
      </p:sp>
      <p:sp>
        <p:nvSpPr>
          <p:cNvPr id="6" name="Pladsholder til slidenummer 5">
            <a:extLst>
              <a:ext uri="{FF2B5EF4-FFF2-40B4-BE49-F238E27FC236}">
                <a16:creationId xmlns:a16="http://schemas.microsoft.com/office/drawing/2014/main" id="{282951B8-FE0A-4C0B-8C58-A34E4B92A57A}"/>
              </a:ext>
            </a:extLst>
          </p:cNvPr>
          <p:cNvSpPr>
            <a:spLocks noGrp="1"/>
          </p:cNvSpPr>
          <p:nvPr>
            <p:ph type="sldNum" sz="quarter" idx="12"/>
          </p:nvPr>
        </p:nvSpPr>
        <p:spPr/>
        <p:txBody>
          <a:bodyPr/>
          <a:lstStyle/>
          <a:p>
            <a:fld id="{5A0D23CF-C5A3-5445-819D-C647D180BB4B}" type="slidenum">
              <a:rPr lang="da-DK" smtClean="0"/>
              <a:pPr/>
              <a:t>‹nr.›</a:t>
            </a:fld>
            <a:endParaRPr lang="da-DK"/>
          </a:p>
        </p:txBody>
      </p:sp>
      <p:sp>
        <p:nvSpPr>
          <p:cNvPr id="7" name="Pladsholder til tekst 7">
            <a:extLst>
              <a:ext uri="{FF2B5EF4-FFF2-40B4-BE49-F238E27FC236}">
                <a16:creationId xmlns:a16="http://schemas.microsoft.com/office/drawing/2014/main" id="{6E23F764-9828-445C-CC7F-DF6F00A6BE19}"/>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346905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tekst og ekstra indho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5058000" y="1080000"/>
            <a:ext cx="5927501"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5058000" y="1587500"/>
            <a:ext cx="5927501" cy="4589463"/>
          </a:xfrm>
        </p:spPr>
        <p:txBody>
          <a:bodyPr>
            <a:normAutofit/>
          </a:bodyPr>
          <a:lstStyle>
            <a:lvl1pPr marL="162000" indent="-162000">
              <a:defRPr sz="1000"/>
            </a:lvl1pPr>
            <a:lvl2pPr marL="342000" indent="-162000">
              <a:defRPr sz="1000"/>
            </a:lvl2pPr>
            <a:lvl3pPr marL="504000" indent="-162000">
              <a:defRPr sz="1000"/>
            </a:lvl3pPr>
            <a:lvl4pPr marL="702000" indent="-162000">
              <a:defRPr sz="1000"/>
            </a:lvl4pPr>
            <a:lvl5pPr marL="864000" indent="-162000">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indhold 5">
            <a:extLst>
              <a:ext uri="{FF2B5EF4-FFF2-40B4-BE49-F238E27FC236}">
                <a16:creationId xmlns:a16="http://schemas.microsoft.com/office/drawing/2014/main" id="{22C2C820-D426-40C0-AFDC-EC77A4825A9D}"/>
              </a:ext>
            </a:extLst>
          </p:cNvPr>
          <p:cNvSpPr>
            <a:spLocks noGrp="1"/>
          </p:cNvSpPr>
          <p:nvPr>
            <p:ph sz="quarter" idx="10" hasCustomPrompt="1"/>
          </p:nvPr>
        </p:nvSpPr>
        <p:spPr>
          <a:xfrm>
            <a:off x="1260000" y="1079500"/>
            <a:ext cx="3532134" cy="5097463"/>
          </a:xfrm>
        </p:spPr>
        <p:txBody>
          <a:bodyPr>
            <a:normAutofit/>
          </a:bodyPr>
          <a:lstStyle>
            <a:lvl1pPr marL="0" indent="0">
              <a:buFontTx/>
              <a:buNone/>
              <a:defRPr sz="1000"/>
            </a:lvl1pPr>
          </a:lstStyle>
          <a:p>
            <a:pPr lvl="0"/>
            <a:r>
              <a:rPr lang="da-DK"/>
              <a:t>Indsæt valgfri type indhold ved klik på ikon</a:t>
            </a:r>
          </a:p>
        </p:txBody>
      </p:sp>
      <p:sp>
        <p:nvSpPr>
          <p:cNvPr id="7" name="Pladsholder til slidenummer 6">
            <a:extLst>
              <a:ext uri="{FF2B5EF4-FFF2-40B4-BE49-F238E27FC236}">
                <a16:creationId xmlns:a16="http://schemas.microsoft.com/office/drawing/2014/main" id="{CBB6B427-B82A-4BEE-3E4B-FCF05DA28381}"/>
              </a:ext>
            </a:extLst>
          </p:cNvPr>
          <p:cNvSpPr>
            <a:spLocks noGrp="1"/>
          </p:cNvSpPr>
          <p:nvPr>
            <p:ph type="sldNum" sz="quarter" idx="13"/>
          </p:nvPr>
        </p:nvSpPr>
        <p:spPr/>
        <p:txBody>
          <a:body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6486DBFF-470D-04AB-91BC-5A035DE5A9D0}"/>
              </a:ext>
            </a:extLst>
          </p:cNvPr>
          <p:cNvSpPr>
            <a:spLocks noGrp="1"/>
          </p:cNvSpPr>
          <p:nvPr>
            <p:ph type="body" sz="quarter" idx="14"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2051008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og tekst Med billede til venst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5058000" y="1080000"/>
            <a:ext cx="5927501" cy="315912"/>
          </a:xfrm>
        </p:spPr>
        <p:txBody>
          <a:bodyPr anchor="t">
            <a:normAutofit/>
          </a:bodyPr>
          <a:lstStyle>
            <a:lvl1pPr algn="l">
              <a:defRPr sz="2000" b="1">
                <a:solidFill>
                  <a:srgbClr val="1B4529"/>
                </a:solidFill>
                <a:latin typeface="IBM Plex Sans" panose="020B0503050203000203"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5058000" y="1587500"/>
            <a:ext cx="5927501" cy="4589463"/>
          </a:xfrm>
        </p:spPr>
        <p:txBody>
          <a:bodyPr>
            <a:normAutofit/>
          </a:bodyPr>
          <a:lstStyle>
            <a:lvl1pPr marL="162000" indent="-162000">
              <a:defRPr sz="1000"/>
            </a:lvl1pPr>
            <a:lvl2pPr marL="342000" indent="-162000">
              <a:defRPr sz="1000"/>
            </a:lvl2pPr>
            <a:lvl3pPr marL="504000" indent="-162000">
              <a:defRPr sz="1000"/>
            </a:lvl3pPr>
            <a:lvl4pPr marL="702000" indent="-162000">
              <a:defRPr sz="1000"/>
            </a:lvl4pPr>
            <a:lvl5pPr marL="864000" indent="-162000">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billede 5">
            <a:extLst>
              <a:ext uri="{FF2B5EF4-FFF2-40B4-BE49-F238E27FC236}">
                <a16:creationId xmlns:a16="http://schemas.microsoft.com/office/drawing/2014/main" id="{3BC7981F-1B37-D3F7-B620-56BC9D32FDF3}"/>
              </a:ext>
            </a:extLst>
          </p:cNvPr>
          <p:cNvSpPr>
            <a:spLocks noGrp="1"/>
          </p:cNvSpPr>
          <p:nvPr>
            <p:ph type="pic" sz="quarter" idx="12" hasCustomPrompt="1"/>
          </p:nvPr>
        </p:nvSpPr>
        <p:spPr>
          <a:xfrm>
            <a:off x="0" y="0"/>
            <a:ext cx="4224338" cy="6858000"/>
          </a:xfrm>
          <a:solidFill>
            <a:schemeClr val="bg2"/>
          </a:solidFill>
        </p:spPr>
        <p:txBody>
          <a:bodyPr>
            <a:normAutofit/>
          </a:bodyPr>
          <a:lstStyle>
            <a:lvl1pPr marL="0" indent="0">
              <a:buFontTx/>
              <a:buNone/>
              <a:defRPr sz="1000"/>
            </a:lvl1pPr>
          </a:lstStyle>
          <a:p>
            <a:r>
              <a:rPr lang="da-DK"/>
              <a:t>Indsæt billede</a:t>
            </a:r>
          </a:p>
        </p:txBody>
      </p:sp>
      <p:sp>
        <p:nvSpPr>
          <p:cNvPr id="7" name="Pladsholder til slidenummer 6">
            <a:extLst>
              <a:ext uri="{FF2B5EF4-FFF2-40B4-BE49-F238E27FC236}">
                <a16:creationId xmlns:a16="http://schemas.microsoft.com/office/drawing/2014/main" id="{87A8A91B-6631-9F64-8682-F51ECD5B09AC}"/>
              </a:ext>
            </a:extLst>
          </p:cNvPr>
          <p:cNvSpPr>
            <a:spLocks noGrp="1"/>
          </p:cNvSpPr>
          <p:nvPr>
            <p:ph type="sldNum" sz="quarter" idx="15"/>
          </p:nvPr>
        </p:nvSpPr>
        <p:spPr/>
        <p:txBody>
          <a:body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B5A109C6-377B-6FE6-94BE-D4FAA0273267}"/>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lumMod val="65000"/>
                  </a:schemeClr>
                </a:solidFill>
              </a:defRPr>
            </a:lvl1pPr>
          </a:lstStyle>
          <a:p>
            <a:pPr lvl="0"/>
            <a:r>
              <a:rPr lang="da-DK"/>
              <a:t>KLIK FOR AT INDSÆTTE FIRMANAVN</a:t>
            </a:r>
          </a:p>
        </p:txBody>
      </p:sp>
    </p:spTree>
    <p:extLst>
      <p:ext uri="{BB962C8B-B14F-4D97-AF65-F5344CB8AC3E}">
        <p14:creationId xmlns:p14="http://schemas.microsoft.com/office/powerpoint/2010/main" val="755137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og tekst Med billede til højre">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C02AA-CCD9-C45A-F1F2-40A7D34A0D43}"/>
              </a:ext>
            </a:extLst>
          </p:cNvPr>
          <p:cNvSpPr>
            <a:spLocks noGrp="1"/>
          </p:cNvSpPr>
          <p:nvPr>
            <p:ph type="title"/>
          </p:nvPr>
        </p:nvSpPr>
        <p:spPr>
          <a:xfrm>
            <a:off x="1260000" y="1080000"/>
            <a:ext cx="5927501" cy="315912"/>
          </a:xfrm>
        </p:spPr>
        <p:txBody>
          <a:bodyPr anchor="t">
            <a:normAutofit/>
          </a:bodyPr>
          <a:lstStyle>
            <a:lvl1pPr algn="l">
              <a:defRPr sz="2000" b="1">
                <a:solidFill>
                  <a:srgbClr val="1B4529"/>
                </a:solidFill>
                <a:latin typeface="IBM Plex Sans" panose="020B0503050203000203" pitchFamily="34" charset="0"/>
              </a:defRPr>
            </a:lvl1pPr>
          </a:lstStyle>
          <a:p>
            <a:r>
              <a:rPr lang="da-DK" dirty="0"/>
              <a:t>Klik for at redigere titeltypografien i masteren</a:t>
            </a:r>
          </a:p>
        </p:txBody>
      </p:sp>
      <p:sp>
        <p:nvSpPr>
          <p:cNvPr id="3" name="Pladsholder til indhold 2">
            <a:extLst>
              <a:ext uri="{FF2B5EF4-FFF2-40B4-BE49-F238E27FC236}">
                <a16:creationId xmlns:a16="http://schemas.microsoft.com/office/drawing/2014/main" id="{5FF3099D-2911-2DC2-30C9-600914A49C92}"/>
              </a:ext>
            </a:extLst>
          </p:cNvPr>
          <p:cNvSpPr>
            <a:spLocks noGrp="1"/>
          </p:cNvSpPr>
          <p:nvPr>
            <p:ph idx="1"/>
          </p:nvPr>
        </p:nvSpPr>
        <p:spPr>
          <a:xfrm>
            <a:off x="1260000" y="1587500"/>
            <a:ext cx="5927501" cy="4589463"/>
          </a:xfrm>
        </p:spPr>
        <p:txBody>
          <a:bodyPr>
            <a:normAutofit/>
          </a:bodyPr>
          <a:lstStyle>
            <a:lvl1pPr marL="162000" indent="-162000">
              <a:defRPr sz="1000"/>
            </a:lvl1pPr>
            <a:lvl2pPr marL="342000" indent="-162000">
              <a:defRPr sz="1000"/>
            </a:lvl2pPr>
            <a:lvl3pPr marL="504000" indent="-162000">
              <a:defRPr sz="1000"/>
            </a:lvl3pPr>
            <a:lvl4pPr marL="702000" indent="-162000">
              <a:defRPr sz="1000"/>
            </a:lvl4pPr>
            <a:lvl5pPr marL="864000" indent="-162000">
              <a:defRPr sz="100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billede 5">
            <a:extLst>
              <a:ext uri="{FF2B5EF4-FFF2-40B4-BE49-F238E27FC236}">
                <a16:creationId xmlns:a16="http://schemas.microsoft.com/office/drawing/2014/main" id="{3BC7981F-1B37-D3F7-B620-56BC9D32FDF3}"/>
              </a:ext>
            </a:extLst>
          </p:cNvPr>
          <p:cNvSpPr>
            <a:spLocks noGrp="1"/>
          </p:cNvSpPr>
          <p:nvPr>
            <p:ph type="pic" sz="quarter" idx="12" hasCustomPrompt="1"/>
          </p:nvPr>
        </p:nvSpPr>
        <p:spPr>
          <a:xfrm>
            <a:off x="7967662" y="0"/>
            <a:ext cx="4224338" cy="6858000"/>
          </a:xfrm>
          <a:solidFill>
            <a:schemeClr val="bg2"/>
          </a:solidFill>
        </p:spPr>
        <p:txBody>
          <a:bodyPr>
            <a:normAutofit/>
          </a:bodyPr>
          <a:lstStyle>
            <a:lvl1pPr marL="0" indent="0">
              <a:buFontTx/>
              <a:buNone/>
              <a:defRPr sz="1000"/>
            </a:lvl1pPr>
          </a:lstStyle>
          <a:p>
            <a:r>
              <a:rPr lang="da-DK"/>
              <a:t>Indsæt billede</a:t>
            </a:r>
          </a:p>
        </p:txBody>
      </p:sp>
      <p:sp>
        <p:nvSpPr>
          <p:cNvPr id="7" name="Pladsholder til slidenummer 6">
            <a:extLst>
              <a:ext uri="{FF2B5EF4-FFF2-40B4-BE49-F238E27FC236}">
                <a16:creationId xmlns:a16="http://schemas.microsoft.com/office/drawing/2014/main" id="{95779F86-2830-FA17-7210-ECECB2EBEA3C}"/>
              </a:ext>
            </a:extLst>
          </p:cNvPr>
          <p:cNvSpPr>
            <a:spLocks noGrp="1"/>
          </p:cNvSpPr>
          <p:nvPr>
            <p:ph type="sldNum" sz="quarter" idx="15"/>
          </p:nvPr>
        </p:nvSpPr>
        <p:spPr/>
        <p:txBody>
          <a:bodyPr/>
          <a:lstStyle>
            <a:lvl1pPr>
              <a:defRPr>
                <a:solidFill>
                  <a:schemeClr val="bg1"/>
                </a:solidFill>
              </a:defRPr>
            </a:lvl1pPr>
          </a:lstStyle>
          <a:p>
            <a:fld id="{5A0D23CF-C5A3-5445-819D-C647D180BB4B}" type="slidenum">
              <a:rPr lang="da-DK" smtClean="0"/>
              <a:pPr/>
              <a:t>‹nr.›</a:t>
            </a:fld>
            <a:endParaRPr lang="da-DK"/>
          </a:p>
        </p:txBody>
      </p:sp>
      <p:sp>
        <p:nvSpPr>
          <p:cNvPr id="8" name="Pladsholder til tekst 7">
            <a:extLst>
              <a:ext uri="{FF2B5EF4-FFF2-40B4-BE49-F238E27FC236}">
                <a16:creationId xmlns:a16="http://schemas.microsoft.com/office/drawing/2014/main" id="{5666B592-B2E0-0F65-1CDF-A32FC5D465BF}"/>
              </a:ext>
            </a:extLst>
          </p:cNvPr>
          <p:cNvSpPr>
            <a:spLocks noGrp="1"/>
          </p:cNvSpPr>
          <p:nvPr>
            <p:ph type="body" sz="quarter" idx="13" hasCustomPrompt="1"/>
          </p:nvPr>
        </p:nvSpPr>
        <p:spPr>
          <a:xfrm>
            <a:off x="6754368" y="231775"/>
            <a:ext cx="5168832" cy="182753"/>
          </a:xfrm>
        </p:spPr>
        <p:txBody>
          <a:bodyPr>
            <a:normAutofit/>
          </a:bodyPr>
          <a:lstStyle>
            <a:lvl1pPr marL="0" indent="0" algn="r">
              <a:buFontTx/>
              <a:buNone/>
              <a:defRPr sz="1200" b="1">
                <a:solidFill>
                  <a:schemeClr val="bg1"/>
                </a:solidFill>
              </a:defRPr>
            </a:lvl1pPr>
          </a:lstStyle>
          <a:p>
            <a:pPr lvl="0"/>
            <a:r>
              <a:rPr lang="da-DK"/>
              <a:t>KLIK FOR AT INDSÆTTE FIRMANAVN</a:t>
            </a:r>
          </a:p>
        </p:txBody>
      </p:sp>
      <p:sp>
        <p:nvSpPr>
          <p:cNvPr id="5" name="Pladsholder til billede 4">
            <a:extLst>
              <a:ext uri="{FF2B5EF4-FFF2-40B4-BE49-F238E27FC236}">
                <a16:creationId xmlns:a16="http://schemas.microsoft.com/office/drawing/2014/main" id="{87E76713-C586-F800-AEF6-13F0BCD08023}"/>
              </a:ext>
            </a:extLst>
          </p:cNvPr>
          <p:cNvSpPr>
            <a:spLocks noGrp="1"/>
          </p:cNvSpPr>
          <p:nvPr>
            <p:ph type="pic" sz="quarter" idx="16" hasCustomPrompt="1"/>
          </p:nvPr>
        </p:nvSpPr>
        <p:spPr>
          <a:xfrm>
            <a:off x="4187126" y="6272213"/>
            <a:ext cx="3000375" cy="449262"/>
          </a:xfrm>
        </p:spPr>
        <p:txBody>
          <a:bodyPr>
            <a:normAutofit/>
          </a:bodyPr>
          <a:lstStyle>
            <a:lvl1pPr marL="0" indent="0" algn="ctr">
              <a:buNone/>
              <a:defRPr sz="1200" b="1"/>
            </a:lvl1pPr>
          </a:lstStyle>
          <a:p>
            <a:r>
              <a:rPr lang="danish-DK"/>
              <a:t>INDSÆT LOGO</a:t>
            </a:r>
          </a:p>
        </p:txBody>
      </p:sp>
    </p:spTree>
    <p:extLst>
      <p:ext uri="{BB962C8B-B14F-4D97-AF65-F5344CB8AC3E}">
        <p14:creationId xmlns:p14="http://schemas.microsoft.com/office/powerpoint/2010/main" val="1111116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rside Hvid">
    <p:spTree>
      <p:nvGrpSpPr>
        <p:cNvPr id="1" name=""/>
        <p:cNvGrpSpPr/>
        <p:nvPr/>
      </p:nvGrpSpPr>
      <p:grpSpPr>
        <a:xfrm>
          <a:off x="0" y="0"/>
          <a:ext cx="0" cy="0"/>
          <a:chOff x="0" y="0"/>
          <a:chExt cx="0" cy="0"/>
        </a:xfrm>
      </p:grpSpPr>
      <p:sp>
        <p:nvSpPr>
          <p:cNvPr id="13" name="Pladsholder til tekst 11">
            <a:extLst>
              <a:ext uri="{FF2B5EF4-FFF2-40B4-BE49-F238E27FC236}">
                <a16:creationId xmlns:a16="http://schemas.microsoft.com/office/drawing/2014/main" id="{248B3835-85CF-1FD8-0DC3-62B3F3861D17}"/>
              </a:ext>
            </a:extLst>
          </p:cNvPr>
          <p:cNvSpPr>
            <a:spLocks noGrp="1"/>
          </p:cNvSpPr>
          <p:nvPr>
            <p:ph type="body" sz="quarter" idx="10" hasCustomPrompt="1"/>
          </p:nvPr>
        </p:nvSpPr>
        <p:spPr>
          <a:xfrm>
            <a:off x="1" y="4614334"/>
            <a:ext cx="12184142" cy="182736"/>
          </a:xfrm>
        </p:spPr>
        <p:txBody>
          <a:bodyPr>
            <a:noAutofit/>
          </a:bodyPr>
          <a:lstStyle>
            <a:lvl1pPr marL="0" indent="0" algn="ctr">
              <a:buFontTx/>
              <a:buNone/>
              <a:defRPr sz="1100" b="1" spc="300">
                <a:solidFill>
                  <a:srgbClr val="1B4529"/>
                </a:solidFill>
              </a:defRPr>
            </a:lvl1pPr>
            <a:lvl2pPr marL="457200" indent="0">
              <a:buFontTx/>
              <a:buNone/>
              <a:defRPr sz="1100" b="1"/>
            </a:lvl2pPr>
            <a:lvl3pPr marL="914400" indent="0">
              <a:buFontTx/>
              <a:buNone/>
              <a:defRPr sz="1100" b="1"/>
            </a:lvl3pPr>
            <a:lvl4pPr marL="1371600" indent="0">
              <a:buFontTx/>
              <a:buNone/>
              <a:defRPr sz="1100" b="1"/>
            </a:lvl4pPr>
            <a:lvl5pPr marL="1828800" indent="0">
              <a:buFontTx/>
              <a:buNone/>
              <a:defRPr sz="1100" b="1"/>
            </a:lvl5pPr>
          </a:lstStyle>
          <a:p>
            <a:pPr lvl="0"/>
            <a:r>
              <a:rPr lang="da-DK"/>
              <a:t>INDSÆT TITEL</a:t>
            </a:r>
          </a:p>
        </p:txBody>
      </p:sp>
      <p:sp>
        <p:nvSpPr>
          <p:cNvPr id="2" name="Pladsholder til tekst 7">
            <a:extLst>
              <a:ext uri="{FF2B5EF4-FFF2-40B4-BE49-F238E27FC236}">
                <a16:creationId xmlns:a16="http://schemas.microsoft.com/office/drawing/2014/main" id="{C6257D34-DBF6-30EF-92A1-F01079332DEA}"/>
              </a:ext>
            </a:extLst>
          </p:cNvPr>
          <p:cNvSpPr>
            <a:spLocks noGrp="1"/>
          </p:cNvSpPr>
          <p:nvPr>
            <p:ph type="body" sz="quarter" idx="13" hasCustomPrompt="1"/>
          </p:nvPr>
        </p:nvSpPr>
        <p:spPr>
          <a:xfrm>
            <a:off x="3511584" y="4971382"/>
            <a:ext cx="5168832" cy="359007"/>
          </a:xfrm>
        </p:spPr>
        <p:txBody>
          <a:bodyPr>
            <a:normAutofit/>
          </a:bodyPr>
          <a:lstStyle>
            <a:lvl1pPr marL="0" indent="0" algn="ctr">
              <a:buFontTx/>
              <a:buNone/>
              <a:defRPr sz="1400" b="1">
                <a:solidFill>
                  <a:schemeClr val="bg1">
                    <a:lumMod val="65000"/>
                  </a:schemeClr>
                </a:solidFill>
              </a:defRPr>
            </a:lvl1pPr>
          </a:lstStyle>
          <a:p>
            <a:pPr lvl="0"/>
            <a:r>
              <a:rPr lang="da-DK"/>
              <a:t>KLIK FOR AT INDSÆTTE FIRMANAVN</a:t>
            </a:r>
          </a:p>
        </p:txBody>
      </p:sp>
      <p:pic>
        <p:nvPicPr>
          <p:cNvPr id="4" name="Billede 3">
            <a:extLst>
              <a:ext uri="{FF2B5EF4-FFF2-40B4-BE49-F238E27FC236}">
                <a16:creationId xmlns:a16="http://schemas.microsoft.com/office/drawing/2014/main" id="{96FD7029-57D9-F428-C363-465712B138D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263900" y="1874717"/>
            <a:ext cx="5664200" cy="2616200"/>
          </a:xfrm>
          <a:prstGeom prst="rect">
            <a:avLst/>
          </a:prstGeom>
        </p:spPr>
      </p:pic>
    </p:spTree>
    <p:extLst>
      <p:ext uri="{BB962C8B-B14F-4D97-AF65-F5344CB8AC3E}">
        <p14:creationId xmlns:p14="http://schemas.microsoft.com/office/powerpoint/2010/main" val="987954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8852BC06-A29E-D852-5602-BFF87058C89F}"/>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da-DK" sz="4400" b="1">
                <a:latin typeface="IBM Plex Sans" panose="020B0503050203000203" pitchFamily="34" charset="0"/>
              </a:rPr>
              <a:t>Klik for at redigere titeltypografien i masteren</a:t>
            </a:r>
          </a:p>
        </p:txBody>
      </p:sp>
      <p:sp>
        <p:nvSpPr>
          <p:cNvPr id="3" name="Pladsholder til tekst 2">
            <a:extLst>
              <a:ext uri="{FF2B5EF4-FFF2-40B4-BE49-F238E27FC236}">
                <a16:creationId xmlns:a16="http://schemas.microsoft.com/office/drawing/2014/main" id="{3B61CC4E-F6A2-4C3F-CE7B-BB195B240393}"/>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550164C-751B-845B-9F9B-5F2B4F1FB4E6}"/>
              </a:ext>
            </a:extLst>
          </p:cNvPr>
          <p:cNvSpPr>
            <a:spLocks noGrp="1"/>
          </p:cNvSpPr>
          <p:nvPr>
            <p:ph type="dt" sz="half" idx="2"/>
          </p:nvPr>
        </p:nvSpPr>
        <p:spPr>
          <a:xfrm>
            <a:off x="838200" y="6356350"/>
            <a:ext cx="2743200" cy="365125"/>
          </a:xfrm>
          <a:prstGeom prst="rect">
            <a:avLst/>
          </a:prstGeom>
        </p:spPr>
        <p:txBody>
          <a:bodyPr vert="horz" lIns="0" tIns="0" rIns="0" bIns="0" rtlCol="0" anchor="ctr"/>
          <a:lstStyle>
            <a:lvl1pPr algn="l">
              <a:defRPr sz="1200">
                <a:solidFill>
                  <a:schemeClr val="tx1">
                    <a:tint val="75000"/>
                  </a:schemeClr>
                </a:solidFill>
                <a:latin typeface="IBM Plex Sans" panose="020B0503050203000203" pitchFamily="34" charset="0"/>
              </a:defRPr>
            </a:lvl1pPr>
          </a:lstStyle>
          <a:p>
            <a:endParaRPr lang="da-DK"/>
          </a:p>
        </p:txBody>
      </p:sp>
      <p:sp>
        <p:nvSpPr>
          <p:cNvPr id="5" name="Pladsholder til sidefod 4">
            <a:extLst>
              <a:ext uri="{FF2B5EF4-FFF2-40B4-BE49-F238E27FC236}">
                <a16:creationId xmlns:a16="http://schemas.microsoft.com/office/drawing/2014/main" id="{7AB68935-0A2D-A618-8989-FB93D31273FE}"/>
              </a:ext>
            </a:extLst>
          </p:cNvPr>
          <p:cNvSpPr>
            <a:spLocks noGrp="1"/>
          </p:cNvSpPr>
          <p:nvPr>
            <p:ph type="ftr" sz="quarter" idx="3"/>
          </p:nvPr>
        </p:nvSpPr>
        <p:spPr>
          <a:xfrm>
            <a:off x="4038600" y="6356350"/>
            <a:ext cx="4114800" cy="365125"/>
          </a:xfrm>
          <a:prstGeom prst="rect">
            <a:avLst/>
          </a:prstGeom>
        </p:spPr>
        <p:txBody>
          <a:bodyPr vert="horz" lIns="0" tIns="0" rIns="0" bIns="0" rtlCol="0" anchor="ctr"/>
          <a:lstStyle>
            <a:lvl1pPr algn="ctr">
              <a:defRPr sz="1200">
                <a:solidFill>
                  <a:schemeClr val="tx1">
                    <a:tint val="75000"/>
                  </a:schemeClr>
                </a:solidFill>
                <a:latin typeface="IBM Plex Sans" panose="020B0503050203000203" pitchFamily="34" charset="0"/>
              </a:defRPr>
            </a:lvl1pPr>
          </a:lstStyle>
          <a:p>
            <a:endParaRPr lang="da-DK"/>
          </a:p>
        </p:txBody>
      </p:sp>
      <p:sp>
        <p:nvSpPr>
          <p:cNvPr id="6" name="Pladsholder til slidenummer 5">
            <a:extLst>
              <a:ext uri="{FF2B5EF4-FFF2-40B4-BE49-F238E27FC236}">
                <a16:creationId xmlns:a16="http://schemas.microsoft.com/office/drawing/2014/main" id="{77E57B8E-CD4B-57B4-607F-20E2BE60DB5F}"/>
              </a:ext>
            </a:extLst>
          </p:cNvPr>
          <p:cNvSpPr>
            <a:spLocks noGrp="1"/>
          </p:cNvSpPr>
          <p:nvPr>
            <p:ph type="sldNum" sz="quarter" idx="4"/>
          </p:nvPr>
        </p:nvSpPr>
        <p:spPr>
          <a:xfrm>
            <a:off x="9180000" y="6356350"/>
            <a:ext cx="2743200" cy="365125"/>
          </a:xfrm>
          <a:prstGeom prst="rect">
            <a:avLst/>
          </a:prstGeom>
        </p:spPr>
        <p:txBody>
          <a:bodyPr vert="horz" lIns="0" tIns="0" rIns="0" bIns="0" rtlCol="0" anchor="ctr"/>
          <a:lstStyle>
            <a:lvl1pPr algn="r">
              <a:defRPr sz="1000">
                <a:solidFill>
                  <a:schemeClr val="bg1">
                    <a:lumMod val="50000"/>
                  </a:schemeClr>
                </a:solidFill>
                <a:latin typeface="+mn-lt"/>
              </a:defRPr>
            </a:lvl1pPr>
          </a:lstStyle>
          <a:p>
            <a:fld id="{5A0D23CF-C5A3-5445-819D-C647D180BB4B}" type="slidenum">
              <a:rPr lang="da-DK" smtClean="0"/>
              <a:pPr/>
              <a:t>‹nr.›</a:t>
            </a:fld>
            <a:endParaRPr lang="da-DK"/>
          </a:p>
        </p:txBody>
      </p:sp>
    </p:spTree>
    <p:extLst>
      <p:ext uri="{BB962C8B-B14F-4D97-AF65-F5344CB8AC3E}">
        <p14:creationId xmlns:p14="http://schemas.microsoft.com/office/powerpoint/2010/main" val="3535313756"/>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76" r:id="rId3"/>
    <p:sldLayoutId id="2147483677" r:id="rId4"/>
    <p:sldLayoutId id="2147483678" r:id="rId5"/>
    <p:sldLayoutId id="2147483679" r:id="rId6"/>
    <p:sldLayoutId id="2147483685" r:id="rId7"/>
    <p:sldLayoutId id="2147483692" r:id="rId8"/>
    <p:sldLayoutId id="2147483680" r:id="rId9"/>
    <p:sldLayoutId id="2147483681" r:id="rId10"/>
    <p:sldLayoutId id="2147483682" r:id="rId11"/>
    <p:sldLayoutId id="2147483683" r:id="rId12"/>
    <p:sldLayoutId id="2147483690"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340" userDrawn="1">
          <p15:clr>
            <a:srgbClr val="F26B43"/>
          </p15:clr>
        </p15:guide>
        <p15:guide id="4" pos="1037" userDrawn="1">
          <p15:clr>
            <a:srgbClr val="F26B43"/>
          </p15:clr>
        </p15:guide>
        <p15:guide id="5" pos="1127" userDrawn="1">
          <p15:clr>
            <a:srgbClr val="F26B43"/>
          </p15:clr>
        </p15:guide>
        <p15:guide id="6" pos="1825" userDrawn="1">
          <p15:clr>
            <a:srgbClr val="F26B43"/>
          </p15:clr>
        </p15:guide>
        <p15:guide id="7" pos="1915" userDrawn="1">
          <p15:clr>
            <a:srgbClr val="F26B43"/>
          </p15:clr>
        </p15:guide>
        <p15:guide id="8" pos="2612" userDrawn="1">
          <p15:clr>
            <a:srgbClr val="F26B43"/>
          </p15:clr>
        </p15:guide>
        <p15:guide id="9" pos="2703" userDrawn="1">
          <p15:clr>
            <a:srgbClr val="F26B43"/>
          </p15:clr>
        </p15:guide>
        <p15:guide id="10" pos="3400" userDrawn="1">
          <p15:clr>
            <a:srgbClr val="F26B43"/>
          </p15:clr>
        </p15:guide>
        <p15:guide id="11" pos="3491" userDrawn="1">
          <p15:clr>
            <a:srgbClr val="F26B43"/>
          </p15:clr>
        </p15:guide>
        <p15:guide id="12" pos="4188" userDrawn="1">
          <p15:clr>
            <a:srgbClr val="F26B43"/>
          </p15:clr>
        </p15:guide>
        <p15:guide id="13" pos="4279" userDrawn="1">
          <p15:clr>
            <a:srgbClr val="F26B43"/>
          </p15:clr>
        </p15:guide>
        <p15:guide id="14" pos="4976" userDrawn="1">
          <p15:clr>
            <a:srgbClr val="F26B43"/>
          </p15:clr>
        </p15:guide>
        <p15:guide id="15" pos="5067" userDrawn="1">
          <p15:clr>
            <a:srgbClr val="F26B43"/>
          </p15:clr>
        </p15:guide>
        <p15:guide id="16" pos="5764" userDrawn="1">
          <p15:clr>
            <a:srgbClr val="F26B43"/>
          </p15:clr>
        </p15:guide>
        <p15:guide id="17" pos="5854" userDrawn="1">
          <p15:clr>
            <a:srgbClr val="F26B43"/>
          </p15:clr>
        </p15:guide>
        <p15:guide id="18" pos="6552" userDrawn="1">
          <p15:clr>
            <a:srgbClr val="F26B43"/>
          </p15:clr>
        </p15:guide>
        <p15:guide id="19" pos="6642" userDrawn="1">
          <p15:clr>
            <a:srgbClr val="F26B43"/>
          </p15:clr>
        </p15:guide>
        <p15:guide id="20" pos="7339" userDrawn="1">
          <p15:clr>
            <a:srgbClr val="F26B43"/>
          </p15:clr>
        </p15:guide>
        <p15:guide id="21" orient="horz" userDrawn="1">
          <p15:clr>
            <a:srgbClr val="F26B43"/>
          </p15:clr>
        </p15:guide>
        <p15:guide id="22" orient="horz" pos="4320" userDrawn="1">
          <p15:clr>
            <a:srgbClr val="F26B43"/>
          </p15:clr>
        </p15:guide>
        <p15:guide id="23" orient="horz" pos="340" userDrawn="1">
          <p15:clr>
            <a:srgbClr val="F26B43"/>
          </p15:clr>
        </p15:guide>
        <p15:guide id="24" orient="horz" pos="3979" userDrawn="1">
          <p15:clr>
            <a:srgbClr val="F26B43"/>
          </p15:clr>
        </p15:guide>
        <p15:guide id="25" orient="horz" pos="913"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emf"/><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oleObject" Target="../embeddings/oleObject2.bin"/><Relationship Id="rId5" Type="http://schemas.openxmlformats.org/officeDocument/2006/relationships/image" Target="../media/image30.emf"/><Relationship Id="rId10" Type="http://schemas.openxmlformats.org/officeDocument/2006/relationships/image" Target="../media/image34.png"/><Relationship Id="rId4" Type="http://schemas.openxmlformats.org/officeDocument/2006/relationships/oleObject" Target="../embeddings/oleObject1.bin"/><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5.jpeg"/><Relationship Id="rId4" Type="http://schemas.openxmlformats.org/officeDocument/2006/relationships/image" Target="../media/image19.sv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2.sv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24.sv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s://www.verdensmaalene.dk/maal/3" TargetMode="External"/><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28.png"/><Relationship Id="rId4" Type="http://schemas.openxmlformats.org/officeDocument/2006/relationships/hyperlink" Target="https://www.verdensmaalene.dk/maal/12" TargetMode="Externa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EDFF-12E1-48FC-C915-4262B682F544}"/>
            </a:ext>
          </a:extLst>
        </p:cNvPr>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36304D86-FEF1-2657-2FDA-9C6FD37C48F9}"/>
              </a:ext>
            </a:extLst>
          </p:cNvPr>
          <p:cNvSpPr>
            <a:spLocks noGrp="1"/>
          </p:cNvSpPr>
          <p:nvPr>
            <p:ph type="sldNum" sz="quarter" idx="12"/>
          </p:nvPr>
        </p:nvSpPr>
        <p:spPr/>
        <p:txBody>
          <a:bodyPr/>
          <a:lstStyle/>
          <a:p>
            <a:fld id="{5A0D23CF-C5A3-5445-819D-C647D180BB4B}" type="slidenum">
              <a:rPr lang="da-DK" smtClean="0"/>
              <a:pPr/>
              <a:t>1</a:t>
            </a:fld>
            <a:endParaRPr lang="da-DK"/>
          </a:p>
        </p:txBody>
      </p:sp>
      <p:pic>
        <p:nvPicPr>
          <p:cNvPr id="11" name="Billede 10">
            <a:extLst>
              <a:ext uri="{FF2B5EF4-FFF2-40B4-BE49-F238E27FC236}">
                <a16:creationId xmlns:a16="http://schemas.microsoft.com/office/drawing/2014/main" id="{2CE261B9-80CA-DCAE-665A-AB4C843EC31C}"/>
              </a:ext>
            </a:extLst>
          </p:cNvPr>
          <p:cNvPicPr>
            <a:picLocks noChangeAspect="1"/>
          </p:cNvPicPr>
          <p:nvPr/>
        </p:nvPicPr>
        <p:blipFill>
          <a:blip r:embed="rId2"/>
          <a:srcRect l="15140" r="12355"/>
          <a:stretch>
            <a:fillRect/>
          </a:stretch>
        </p:blipFill>
        <p:spPr>
          <a:xfrm>
            <a:off x="7858" y="-18952"/>
            <a:ext cx="12176286" cy="6895903"/>
          </a:xfrm>
          <a:prstGeom prst="rect">
            <a:avLst/>
          </a:prstGeom>
        </p:spPr>
      </p:pic>
      <p:sp>
        <p:nvSpPr>
          <p:cNvPr id="4" name="Tekstfelt 3">
            <a:extLst>
              <a:ext uri="{FF2B5EF4-FFF2-40B4-BE49-F238E27FC236}">
                <a16:creationId xmlns:a16="http://schemas.microsoft.com/office/drawing/2014/main" id="{0FE031C7-7C55-0804-30A3-53B217C7ED48}"/>
              </a:ext>
            </a:extLst>
          </p:cNvPr>
          <p:cNvSpPr txBox="1"/>
          <p:nvPr/>
        </p:nvSpPr>
        <p:spPr>
          <a:xfrm>
            <a:off x="7856" y="1302777"/>
            <a:ext cx="12176286" cy="3939540"/>
          </a:xfrm>
          <a:prstGeom prst="rect">
            <a:avLst/>
          </a:prstGeom>
          <a:noFill/>
        </p:spPr>
        <p:txBody>
          <a:bodyPr wrap="square">
            <a:spAutoFit/>
          </a:bodyPr>
          <a:lstStyle/>
          <a:p>
            <a:pPr algn="ctr"/>
            <a:r>
              <a:rPr lang="da-DK" sz="25000" b="1" dirty="0">
                <a:solidFill>
                  <a:schemeClr val="bg1"/>
                </a:solidFill>
                <a:latin typeface="Franklin Gothic Demi" panose="020B0703020102020204" pitchFamily="34" charset="0"/>
              </a:rPr>
              <a:t>ESG</a:t>
            </a:r>
            <a:endParaRPr lang="da-DK" sz="25000" dirty="0">
              <a:solidFill>
                <a:schemeClr val="bg1"/>
              </a:solidFill>
              <a:latin typeface="Franklin Gothic Demi" panose="020B0703020102020204" pitchFamily="34" charset="0"/>
            </a:endParaRPr>
          </a:p>
        </p:txBody>
      </p:sp>
      <p:pic>
        <p:nvPicPr>
          <p:cNvPr id="5" name="Billede 4">
            <a:extLst>
              <a:ext uri="{FF2B5EF4-FFF2-40B4-BE49-F238E27FC236}">
                <a16:creationId xmlns:a16="http://schemas.microsoft.com/office/drawing/2014/main" id="{2499381D-C61E-CD89-CED6-A8043D1C9B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9017" y="5296991"/>
            <a:ext cx="4015633" cy="1059359"/>
          </a:xfrm>
          <a:prstGeom prst="rect">
            <a:avLst/>
          </a:prstGeom>
        </p:spPr>
      </p:pic>
      <p:sp>
        <p:nvSpPr>
          <p:cNvPr id="7" name="Pladsholder til tekst 1">
            <a:extLst>
              <a:ext uri="{FF2B5EF4-FFF2-40B4-BE49-F238E27FC236}">
                <a16:creationId xmlns:a16="http://schemas.microsoft.com/office/drawing/2014/main" id="{6566D1CC-1144-7E36-75DA-E51393387123}"/>
              </a:ext>
            </a:extLst>
          </p:cNvPr>
          <p:cNvSpPr txBox="1">
            <a:spLocks/>
          </p:cNvSpPr>
          <p:nvPr/>
        </p:nvSpPr>
        <p:spPr>
          <a:xfrm>
            <a:off x="-1" y="4780158"/>
            <a:ext cx="12184143" cy="1827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dirty="0">
                <a:solidFill>
                  <a:schemeClr val="bg1"/>
                </a:solidFill>
              </a:rPr>
              <a:t>OPGØRELSE 2025</a:t>
            </a:r>
          </a:p>
        </p:txBody>
      </p:sp>
    </p:spTree>
    <p:extLst>
      <p:ext uri="{BB962C8B-B14F-4D97-AF65-F5344CB8AC3E}">
        <p14:creationId xmlns:p14="http://schemas.microsoft.com/office/powerpoint/2010/main" val="3342409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A52D2D88-6C7C-9136-C9AA-7C1A3919E261}"/>
              </a:ext>
            </a:extLst>
          </p:cNvPr>
          <p:cNvSpPr>
            <a:spLocks noGrp="1"/>
          </p:cNvSpPr>
          <p:nvPr>
            <p:ph type="sldNum" sz="quarter" idx="12"/>
          </p:nvPr>
        </p:nvSpPr>
        <p:spPr/>
        <p:txBody>
          <a:bodyPr/>
          <a:lstStyle/>
          <a:p>
            <a:fld id="{5A0D23CF-C5A3-5445-819D-C647D180BB4B}" type="slidenum">
              <a:rPr lang="da-DK" smtClean="0"/>
              <a:pPr/>
              <a:t>10</a:t>
            </a:fld>
            <a:endParaRPr lang="da-DK"/>
          </a:p>
        </p:txBody>
      </p:sp>
      <p:pic>
        <p:nvPicPr>
          <p:cNvPr id="2" name="Billede 1">
            <a:extLst>
              <a:ext uri="{FF2B5EF4-FFF2-40B4-BE49-F238E27FC236}">
                <a16:creationId xmlns:a16="http://schemas.microsoft.com/office/drawing/2014/main" id="{56167D6A-D896-C355-87CA-0F841B79532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93137" y="327475"/>
            <a:ext cx="1995441" cy="526415"/>
          </a:xfrm>
          <a:prstGeom prst="rect">
            <a:avLst/>
          </a:prstGeom>
        </p:spPr>
      </p:pic>
      <p:sp>
        <p:nvSpPr>
          <p:cNvPr id="11" name="Titel 7">
            <a:extLst>
              <a:ext uri="{FF2B5EF4-FFF2-40B4-BE49-F238E27FC236}">
                <a16:creationId xmlns:a16="http://schemas.microsoft.com/office/drawing/2014/main" id="{BDC2EA19-E27D-FD76-89FD-827CA9F9E14A}"/>
              </a:ext>
            </a:extLst>
          </p:cNvPr>
          <p:cNvSpPr txBox="1">
            <a:spLocks noGrp="1"/>
          </p:cNvSpPr>
          <p:nvPr>
            <p:ph type="title"/>
          </p:nvPr>
        </p:nvSpPr>
        <p:spPr>
          <a:xfrm>
            <a:off x="539750" y="539750"/>
            <a:ext cx="6108700" cy="569913"/>
          </a:xfrm>
          <a:prstGeom prst="rect">
            <a:avLst/>
          </a:prstGeom>
        </p:spPr>
        <p:txBody>
          <a:bodyPr vert="horz" lIns="90000" tIns="0" rIns="90000" bIns="0" rtlCol="0" anchor="ctr">
            <a:normAutofit/>
          </a:bodyPr>
          <a:lstStyle>
            <a:lvl1pPr algn="l" defTabSz="914400" rtl="0" eaLnBrk="1" latinLnBrk="0" hangingPunct="1">
              <a:lnSpc>
                <a:spcPct val="90000"/>
              </a:lnSpc>
              <a:spcBef>
                <a:spcPct val="0"/>
              </a:spcBef>
              <a:buNone/>
              <a:defRPr sz="2000" b="1" kern="1200">
                <a:solidFill>
                  <a:schemeClr val="tx2"/>
                </a:solidFill>
                <a:latin typeface="+mj-lt"/>
                <a:ea typeface="+mj-ea"/>
                <a:cs typeface="+mj-cs"/>
              </a:defRPr>
            </a:lvl1pPr>
          </a:lstStyle>
          <a:p>
            <a:r>
              <a:rPr lang="da-DK" dirty="0"/>
              <a:t>Læs mere på vores hjemmeside</a:t>
            </a:r>
          </a:p>
        </p:txBody>
      </p:sp>
      <p:sp>
        <p:nvSpPr>
          <p:cNvPr id="35" name="Rektangel 34">
            <a:extLst>
              <a:ext uri="{FF2B5EF4-FFF2-40B4-BE49-F238E27FC236}">
                <a16:creationId xmlns:a16="http://schemas.microsoft.com/office/drawing/2014/main" id="{D39B97DE-B6E5-D008-D7CE-0B6E9E8BC5AF}"/>
              </a:ext>
            </a:extLst>
          </p:cNvPr>
          <p:cNvSpPr/>
          <p:nvPr/>
        </p:nvSpPr>
        <p:spPr>
          <a:xfrm>
            <a:off x="0" y="5131837"/>
            <a:ext cx="12192000" cy="17261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pic>
        <p:nvPicPr>
          <p:cNvPr id="38" name="Billede 37">
            <a:extLst>
              <a:ext uri="{FF2B5EF4-FFF2-40B4-BE49-F238E27FC236}">
                <a16:creationId xmlns:a16="http://schemas.microsoft.com/office/drawing/2014/main" id="{0853F02E-7407-5790-8305-199976EA21E2}"/>
              </a:ext>
            </a:extLst>
          </p:cNvPr>
          <p:cNvPicPr>
            <a:picLocks noChangeAspect="1"/>
          </p:cNvPicPr>
          <p:nvPr/>
        </p:nvPicPr>
        <p:blipFill>
          <a:blip r:embed="rId3"/>
          <a:srcRect l="5240" t="2774" r="3905" b="3685"/>
          <a:stretch>
            <a:fillRect/>
          </a:stretch>
        </p:blipFill>
        <p:spPr>
          <a:xfrm>
            <a:off x="8909551" y="2013776"/>
            <a:ext cx="1429105" cy="1430930"/>
          </a:xfrm>
          <a:prstGeom prst="rect">
            <a:avLst/>
          </a:prstGeom>
        </p:spPr>
      </p:pic>
      <p:sp>
        <p:nvSpPr>
          <p:cNvPr id="39" name="Pladsholder til tekst 16">
            <a:extLst>
              <a:ext uri="{FF2B5EF4-FFF2-40B4-BE49-F238E27FC236}">
                <a16:creationId xmlns:a16="http://schemas.microsoft.com/office/drawing/2014/main" id="{CE17775C-D36D-6F6B-3CBC-4CDE7236EDA8}"/>
              </a:ext>
            </a:extLst>
          </p:cNvPr>
          <p:cNvSpPr>
            <a:spLocks noGrp="1"/>
          </p:cNvSpPr>
          <p:nvPr>
            <p:ph type="body" sz="quarter" idx="13"/>
          </p:nvPr>
        </p:nvSpPr>
        <p:spPr>
          <a:xfrm>
            <a:off x="8870031" y="3455465"/>
            <a:ext cx="2743200" cy="673762"/>
          </a:xfrm>
        </p:spPr>
        <p:txBody>
          <a:bodyPr numCol="2" spcCol="360000">
            <a:normAutofit/>
          </a:bodyPr>
          <a:lstStyle/>
          <a:p>
            <a:pPr marL="0" indent="0">
              <a:buNone/>
            </a:pPr>
            <a:r>
              <a:rPr lang="da-DK" sz="1000" dirty="0"/>
              <a:t>Scan QR-koden og læs mere på vores hjemmeside</a:t>
            </a:r>
            <a:endParaRPr lang="da-DK" sz="1000" i="1" dirty="0"/>
          </a:p>
        </p:txBody>
      </p:sp>
      <p:sp>
        <p:nvSpPr>
          <p:cNvPr id="45" name="Pladsholder til tekst 7">
            <a:extLst>
              <a:ext uri="{FF2B5EF4-FFF2-40B4-BE49-F238E27FC236}">
                <a16:creationId xmlns:a16="http://schemas.microsoft.com/office/drawing/2014/main" id="{156FC2C4-D961-E75A-727B-176D1D862F68}"/>
              </a:ext>
            </a:extLst>
          </p:cNvPr>
          <p:cNvSpPr txBox="1">
            <a:spLocks/>
          </p:cNvSpPr>
          <p:nvPr/>
        </p:nvSpPr>
        <p:spPr>
          <a:xfrm>
            <a:off x="539750" y="1297346"/>
            <a:ext cx="6450985" cy="569913"/>
          </a:xfrm>
          <a:prstGeom prst="rect">
            <a:avLst/>
          </a:prstGeom>
        </p:spPr>
        <p:txBody>
          <a:bodyPr vert="horz" lIns="90000" tIns="0" rIns="90000" bIns="0" numCol="2" spcCol="36000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200" kern="1200">
                <a:solidFill>
                  <a:schemeClr val="tx1"/>
                </a:solidFill>
                <a:latin typeface="+mn-lt"/>
                <a:ea typeface="+mn-ea"/>
                <a:cs typeface="+mn-cs"/>
              </a:defRPr>
            </a:lvl1pPr>
            <a:lvl2pPr marL="685800" indent="-228600" algn="l" defTabSz="914400" rtl="0" eaLnBrk="1" latinLnBrk="0" hangingPunct="1">
              <a:lnSpc>
                <a:spcPct val="100000"/>
              </a:lnSpc>
              <a:spcBef>
                <a:spcPts val="10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100000"/>
              </a:lnSpc>
              <a:spcBef>
                <a:spcPts val="1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00000"/>
              </a:lnSpc>
              <a:spcBef>
                <a:spcPts val="10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00000"/>
              </a:lnSpc>
              <a:spcBef>
                <a:spcPts val="10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a-DK" sz="1000" dirty="0"/>
              <a:t>Hos Alpha Akustik arbejder vi dagligt på at blive klogere på, hvordan vi kan gøre vores forretning mere bæredygtig. </a:t>
            </a:r>
          </a:p>
        </p:txBody>
      </p:sp>
      <p:sp>
        <p:nvSpPr>
          <p:cNvPr id="47" name="Tekstfelt 46">
            <a:extLst>
              <a:ext uri="{FF2B5EF4-FFF2-40B4-BE49-F238E27FC236}">
                <a16:creationId xmlns:a16="http://schemas.microsoft.com/office/drawing/2014/main" id="{A3B56DAE-B118-378C-4C17-1126E7D71C59}"/>
              </a:ext>
            </a:extLst>
          </p:cNvPr>
          <p:cNvSpPr txBox="1"/>
          <p:nvPr/>
        </p:nvSpPr>
        <p:spPr>
          <a:xfrm>
            <a:off x="1353405" y="1962591"/>
            <a:ext cx="3791491" cy="2246769"/>
          </a:xfrm>
          <a:prstGeom prst="rect">
            <a:avLst/>
          </a:prstGeom>
          <a:noFill/>
        </p:spPr>
        <p:txBody>
          <a:bodyPr wrap="square">
            <a:spAutoFit/>
          </a:bodyPr>
          <a:lstStyle/>
          <a:p>
            <a:pPr marL="0" indent="0">
              <a:buFont typeface="Arial" panose="020B0604020202020204" pitchFamily="34" charset="0"/>
              <a:buNone/>
            </a:pPr>
            <a:r>
              <a:rPr lang="da-DK" sz="1000" dirty="0"/>
              <a:t>Både i vores eksisterende forretning, hvor vi blandt andet har fokus på, hvilke monteringsmetoder der er mest bæredygtige. </a:t>
            </a:r>
          </a:p>
          <a:p>
            <a:pPr marL="0" indent="0">
              <a:buFont typeface="Arial" panose="020B0604020202020204" pitchFamily="34" charset="0"/>
              <a:buNone/>
            </a:pPr>
            <a:endParaRPr lang="da-DK" sz="1000" dirty="0"/>
          </a:p>
          <a:p>
            <a:pPr marL="0" indent="0">
              <a:buFont typeface="Arial" panose="020B0604020202020204" pitchFamily="34" charset="0"/>
              <a:buNone/>
            </a:pPr>
            <a:endParaRPr lang="da-DK" sz="1000" dirty="0"/>
          </a:p>
          <a:p>
            <a:pPr marL="0" indent="0">
              <a:buFont typeface="Arial" panose="020B0604020202020204" pitchFamily="34" charset="0"/>
              <a:buNone/>
            </a:pPr>
            <a:r>
              <a:rPr lang="da-DK" sz="1000" dirty="0"/>
              <a:t>Men også når vi skal have nye samarbejdspartnere, hvor bæredygtighed er en vigtig parameter.</a:t>
            </a:r>
          </a:p>
          <a:p>
            <a:pPr marL="0" indent="0">
              <a:buFont typeface="Arial" panose="020B0604020202020204" pitchFamily="34" charset="0"/>
              <a:buNone/>
            </a:pPr>
            <a:endParaRPr lang="da-DK" sz="1000" dirty="0"/>
          </a:p>
          <a:p>
            <a:pPr marL="0" indent="0">
              <a:buFont typeface="Arial" panose="020B0604020202020204" pitchFamily="34" charset="0"/>
              <a:buNone/>
            </a:pPr>
            <a:endParaRPr lang="da-DK" sz="1000" dirty="0"/>
          </a:p>
          <a:p>
            <a:pPr marL="0" indent="0">
              <a:buFont typeface="Arial" panose="020B0604020202020204" pitchFamily="34" charset="0"/>
              <a:buNone/>
            </a:pPr>
            <a:r>
              <a:rPr lang="da-DK" sz="1000" dirty="0"/>
              <a:t>Derudover har vi også søgt og modtaget midler fra </a:t>
            </a:r>
            <a:r>
              <a:rPr lang="da-DK" sz="1000" dirty="0" err="1"/>
              <a:t>SMV:Grøn</a:t>
            </a:r>
            <a:r>
              <a:rPr lang="da-DK" sz="1000" dirty="0"/>
              <a:t> og </a:t>
            </a:r>
            <a:r>
              <a:rPr lang="da-DK" sz="1000" dirty="0" err="1"/>
              <a:t>SMV:Grønne</a:t>
            </a:r>
            <a:r>
              <a:rPr lang="da-DK" sz="1000" dirty="0"/>
              <a:t> kompetencer for at udvikle vores virksomhed i en mere bæredygtig retning. </a:t>
            </a:r>
          </a:p>
          <a:p>
            <a:pPr marL="0" indent="0">
              <a:buFont typeface="Arial" panose="020B0604020202020204" pitchFamily="34" charset="0"/>
              <a:buNone/>
            </a:pPr>
            <a:endParaRPr lang="da-DK" sz="1000" dirty="0"/>
          </a:p>
          <a:p>
            <a:pPr marL="0" indent="0">
              <a:buFont typeface="Arial" panose="020B0604020202020204" pitchFamily="34" charset="0"/>
              <a:buNone/>
            </a:pPr>
            <a:endParaRPr lang="da-DK" sz="1000" dirty="0"/>
          </a:p>
          <a:p>
            <a:pPr marL="0" indent="0">
              <a:buFont typeface="Arial" panose="020B0604020202020204" pitchFamily="34" charset="0"/>
              <a:buNone/>
            </a:pPr>
            <a:r>
              <a:rPr lang="da-DK" sz="1000" dirty="0"/>
              <a:t>Bliv klogere på www.alpha-akustik.dk</a:t>
            </a:r>
          </a:p>
        </p:txBody>
      </p:sp>
      <p:graphicFrame>
        <p:nvGraphicFramePr>
          <p:cNvPr id="56" name="Objekt 55">
            <a:extLst>
              <a:ext uri="{FF2B5EF4-FFF2-40B4-BE49-F238E27FC236}">
                <a16:creationId xmlns:a16="http://schemas.microsoft.com/office/drawing/2014/main" id="{5000D1F3-144D-2E09-02F4-E63FE09A0372}"/>
              </a:ext>
            </a:extLst>
          </p:cNvPr>
          <p:cNvGraphicFramePr>
            <a:graphicFrameLocks noChangeAspect="1"/>
          </p:cNvGraphicFramePr>
          <p:nvPr>
            <p:extLst>
              <p:ext uri="{D42A27DB-BD31-4B8C-83A1-F6EECF244321}">
                <p14:modId xmlns:p14="http://schemas.microsoft.com/office/powerpoint/2010/main" val="777862118"/>
              </p:ext>
            </p:extLst>
          </p:nvPr>
        </p:nvGraphicFramePr>
        <p:xfrm>
          <a:off x="589187" y="1962591"/>
          <a:ext cx="453110" cy="468717"/>
        </p:xfrm>
        <a:graphic>
          <a:graphicData uri="http://schemas.openxmlformats.org/presentationml/2006/ole">
            <mc:AlternateContent xmlns:mc="http://schemas.openxmlformats.org/markup-compatibility/2006">
              <mc:Choice xmlns:v="urn:schemas-microsoft-com:vml" Requires="v">
                <p:oleObj r:id="rId4" imgW="5760567" imgH="5959068" progId="">
                  <p:embed/>
                </p:oleObj>
              </mc:Choice>
              <mc:Fallback>
                <p:oleObj r:id="rId4" imgW="5760567" imgH="5959068" progId="">
                  <p:embed/>
                  <p:pic>
                    <p:nvPicPr>
                      <p:cNvPr id="56" name="Objekt 55">
                        <a:extLst>
                          <a:ext uri="{FF2B5EF4-FFF2-40B4-BE49-F238E27FC236}">
                            <a16:creationId xmlns:a16="http://schemas.microsoft.com/office/drawing/2014/main" id="{5000D1F3-144D-2E09-02F4-E63FE09A0372}"/>
                          </a:ext>
                        </a:extLst>
                      </p:cNvPr>
                      <p:cNvPicPr/>
                      <p:nvPr/>
                    </p:nvPicPr>
                    <p:blipFill>
                      <a:blip r:embed="rId5"/>
                      <a:stretch>
                        <a:fillRect/>
                      </a:stretch>
                    </p:blipFill>
                    <p:spPr>
                      <a:xfrm>
                        <a:off x="589187" y="1962591"/>
                        <a:ext cx="453110" cy="468717"/>
                      </a:xfrm>
                      <a:prstGeom prst="rect">
                        <a:avLst/>
                      </a:prstGeom>
                    </p:spPr>
                  </p:pic>
                </p:oleObj>
              </mc:Fallback>
            </mc:AlternateContent>
          </a:graphicData>
        </a:graphic>
      </p:graphicFrame>
      <p:graphicFrame>
        <p:nvGraphicFramePr>
          <p:cNvPr id="57" name="Objekt 56">
            <a:extLst>
              <a:ext uri="{FF2B5EF4-FFF2-40B4-BE49-F238E27FC236}">
                <a16:creationId xmlns:a16="http://schemas.microsoft.com/office/drawing/2014/main" id="{3F63375D-B526-C3D5-B3BA-F6E2ECF6864B}"/>
              </a:ext>
            </a:extLst>
          </p:cNvPr>
          <p:cNvGraphicFramePr>
            <a:graphicFrameLocks noChangeAspect="1"/>
          </p:cNvGraphicFramePr>
          <p:nvPr>
            <p:extLst>
              <p:ext uri="{D42A27DB-BD31-4B8C-83A1-F6EECF244321}">
                <p14:modId xmlns:p14="http://schemas.microsoft.com/office/powerpoint/2010/main" val="396185152"/>
              </p:ext>
            </p:extLst>
          </p:nvPr>
        </p:nvGraphicFramePr>
        <p:xfrm>
          <a:off x="576115" y="2691940"/>
          <a:ext cx="508314" cy="347572"/>
        </p:xfrm>
        <a:graphic>
          <a:graphicData uri="http://schemas.openxmlformats.org/presentationml/2006/ole">
            <mc:AlternateContent xmlns:mc="http://schemas.openxmlformats.org/markup-compatibility/2006">
              <mc:Choice xmlns:v="urn:schemas-microsoft-com:vml" Requires="v">
                <p:oleObj r:id="rId6" imgW="5938169" imgH="4061004" progId="">
                  <p:embed/>
                </p:oleObj>
              </mc:Choice>
              <mc:Fallback>
                <p:oleObj r:id="rId6" imgW="5938169" imgH="4061004" progId="">
                  <p:embed/>
                  <p:pic>
                    <p:nvPicPr>
                      <p:cNvPr id="57" name="Objekt 56">
                        <a:extLst>
                          <a:ext uri="{FF2B5EF4-FFF2-40B4-BE49-F238E27FC236}">
                            <a16:creationId xmlns:a16="http://schemas.microsoft.com/office/drawing/2014/main" id="{3F63375D-B526-C3D5-B3BA-F6E2ECF6864B}"/>
                          </a:ext>
                        </a:extLst>
                      </p:cNvPr>
                      <p:cNvPicPr/>
                      <p:nvPr/>
                    </p:nvPicPr>
                    <p:blipFill>
                      <a:blip r:embed="rId7"/>
                      <a:stretch>
                        <a:fillRect/>
                      </a:stretch>
                    </p:blipFill>
                    <p:spPr>
                      <a:xfrm>
                        <a:off x="576115" y="2691940"/>
                        <a:ext cx="508314" cy="347572"/>
                      </a:xfrm>
                      <a:prstGeom prst="rect">
                        <a:avLst/>
                      </a:prstGeom>
                    </p:spPr>
                  </p:pic>
                </p:oleObj>
              </mc:Fallback>
            </mc:AlternateContent>
          </a:graphicData>
        </a:graphic>
      </p:graphicFrame>
      <p:pic>
        <p:nvPicPr>
          <p:cNvPr id="9" name="Billede 8">
            <a:extLst>
              <a:ext uri="{FF2B5EF4-FFF2-40B4-BE49-F238E27FC236}">
                <a16:creationId xmlns:a16="http://schemas.microsoft.com/office/drawing/2014/main" id="{3CF5CCF3-6732-EBEF-8A92-10DB43D7A1B1}"/>
              </a:ext>
            </a:extLst>
          </p:cNvPr>
          <p:cNvPicPr>
            <a:picLocks noChangeAspect="1"/>
          </p:cNvPicPr>
          <p:nvPr/>
        </p:nvPicPr>
        <p:blipFill>
          <a:blip r:embed="rId8"/>
          <a:stretch>
            <a:fillRect/>
          </a:stretch>
        </p:blipFill>
        <p:spPr>
          <a:xfrm>
            <a:off x="539750" y="3171557"/>
            <a:ext cx="637124" cy="514885"/>
          </a:xfrm>
          <a:prstGeom prst="rect">
            <a:avLst/>
          </a:prstGeom>
        </p:spPr>
      </p:pic>
      <p:pic>
        <p:nvPicPr>
          <p:cNvPr id="12" name="Billede 11">
            <a:extLst>
              <a:ext uri="{FF2B5EF4-FFF2-40B4-BE49-F238E27FC236}">
                <a16:creationId xmlns:a16="http://schemas.microsoft.com/office/drawing/2014/main" id="{8F1B745C-AB6A-5717-3DB1-B6C243F33232}"/>
              </a:ext>
            </a:extLst>
          </p:cNvPr>
          <p:cNvPicPr>
            <a:picLocks noChangeAspect="1"/>
          </p:cNvPicPr>
          <p:nvPr/>
        </p:nvPicPr>
        <p:blipFill>
          <a:blip r:embed="rId9"/>
          <a:stretch>
            <a:fillRect/>
          </a:stretch>
        </p:blipFill>
        <p:spPr>
          <a:xfrm>
            <a:off x="6096000" y="853890"/>
            <a:ext cx="2021993" cy="3855119"/>
          </a:xfrm>
          <a:prstGeom prst="rect">
            <a:avLst/>
          </a:prstGeom>
        </p:spPr>
      </p:pic>
      <p:pic>
        <p:nvPicPr>
          <p:cNvPr id="13" name="Billede 12">
            <a:extLst>
              <a:ext uri="{FF2B5EF4-FFF2-40B4-BE49-F238E27FC236}">
                <a16:creationId xmlns:a16="http://schemas.microsoft.com/office/drawing/2014/main" id="{5C24E9C3-4AEA-5F7D-C88F-57FD09484D12}"/>
              </a:ext>
            </a:extLst>
          </p:cNvPr>
          <p:cNvPicPr>
            <a:picLocks noChangeAspect="1"/>
          </p:cNvPicPr>
          <p:nvPr/>
        </p:nvPicPr>
        <p:blipFill>
          <a:blip r:embed="rId10"/>
          <a:srcRect t="4597" b="13039"/>
          <a:stretch>
            <a:fillRect/>
          </a:stretch>
        </p:blipFill>
        <p:spPr>
          <a:xfrm>
            <a:off x="0" y="5131837"/>
            <a:ext cx="4410635" cy="1800753"/>
          </a:xfrm>
          <a:prstGeom prst="rect">
            <a:avLst/>
          </a:prstGeom>
        </p:spPr>
      </p:pic>
      <p:sp>
        <p:nvSpPr>
          <p:cNvPr id="3" name="Rektangel 2">
            <a:extLst>
              <a:ext uri="{FF2B5EF4-FFF2-40B4-BE49-F238E27FC236}">
                <a16:creationId xmlns:a16="http://schemas.microsoft.com/office/drawing/2014/main" id="{B120303B-C869-ACE1-D174-9BD6DE732006}"/>
              </a:ext>
            </a:extLst>
          </p:cNvPr>
          <p:cNvSpPr/>
          <p:nvPr/>
        </p:nvSpPr>
        <p:spPr>
          <a:xfrm>
            <a:off x="4410635" y="5138661"/>
            <a:ext cx="7781365" cy="1793929"/>
          </a:xfrm>
          <a:prstGeom prst="rect">
            <a:avLst/>
          </a:prstGeom>
          <a:solidFill>
            <a:srgbClr val="CBD4C7"/>
          </a:solidFill>
          <a:ln>
            <a:solidFill>
              <a:srgbClr val="CBD4C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234670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BB40C0BC-A672-9824-54E2-00C945D729F7}"/>
              </a:ext>
            </a:extLst>
          </p:cNvPr>
          <p:cNvSpPr>
            <a:spLocks noGrp="1"/>
          </p:cNvSpPr>
          <p:nvPr>
            <p:ph type="sldNum" sz="quarter" idx="12"/>
          </p:nvPr>
        </p:nvSpPr>
        <p:spPr/>
        <p:txBody>
          <a:bodyPr/>
          <a:lstStyle/>
          <a:p>
            <a:fld id="{5A0D23CF-C5A3-5445-819D-C647D180BB4B}" type="slidenum">
              <a:rPr lang="da-DK" smtClean="0"/>
              <a:pPr/>
              <a:t>11</a:t>
            </a:fld>
            <a:endParaRPr lang="da-DK"/>
          </a:p>
        </p:txBody>
      </p:sp>
      <p:pic>
        <p:nvPicPr>
          <p:cNvPr id="7" name="Billede 6">
            <a:extLst>
              <a:ext uri="{FF2B5EF4-FFF2-40B4-BE49-F238E27FC236}">
                <a16:creationId xmlns:a16="http://schemas.microsoft.com/office/drawing/2014/main" id="{A21A0FF5-7FCA-BAEA-8AC4-A4F407ABB314}"/>
              </a:ext>
            </a:extLst>
          </p:cNvPr>
          <p:cNvPicPr>
            <a:picLocks noChangeAspect="1"/>
          </p:cNvPicPr>
          <p:nvPr/>
        </p:nvPicPr>
        <p:blipFill>
          <a:blip r:embed="rId2"/>
          <a:srcRect l="5268" t="64" r="20053" b="-1207"/>
          <a:stretch>
            <a:fillRect/>
          </a:stretch>
        </p:blipFill>
        <p:spPr>
          <a:xfrm>
            <a:off x="-1160767" y="-80543"/>
            <a:ext cx="13573865" cy="7543672"/>
          </a:xfrm>
          <a:prstGeom prst="rect">
            <a:avLst/>
          </a:prstGeom>
        </p:spPr>
      </p:pic>
      <p:sp>
        <p:nvSpPr>
          <p:cNvPr id="8" name="Rektangel 7">
            <a:extLst>
              <a:ext uri="{FF2B5EF4-FFF2-40B4-BE49-F238E27FC236}">
                <a16:creationId xmlns:a16="http://schemas.microsoft.com/office/drawing/2014/main" id="{30D5BDB7-91BF-D454-EC6B-DA4016368488}"/>
              </a:ext>
              <a:ext uri="{C183D7F6-B498-43B3-948B-1728B52AA6E4}">
                <adec:decorative xmlns:adec="http://schemas.microsoft.com/office/drawing/2017/decorative" val="1"/>
              </a:ext>
            </a:extLst>
          </p:cNvPr>
          <p:cNvSpPr/>
          <p:nvPr/>
        </p:nvSpPr>
        <p:spPr>
          <a:xfrm>
            <a:off x="-66821" y="3102292"/>
            <a:ext cx="3881887" cy="1958196"/>
          </a:xfrm>
          <a:prstGeom prst="rect">
            <a:avLst/>
          </a:prstGeom>
          <a:solidFill>
            <a:srgbClr val="CBD4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1">
            <a:extLst>
              <a:ext uri="{FF2B5EF4-FFF2-40B4-BE49-F238E27FC236}">
                <a16:creationId xmlns:a16="http://schemas.microsoft.com/office/drawing/2014/main" id="{2262C6E7-F66D-8A6E-C011-AC202FB504D4}"/>
              </a:ext>
            </a:extLst>
          </p:cNvPr>
          <p:cNvSpPr>
            <a:spLocks noGrp="1"/>
          </p:cNvSpPr>
          <p:nvPr>
            <p:ph type="title"/>
          </p:nvPr>
        </p:nvSpPr>
        <p:spPr>
          <a:xfrm>
            <a:off x="321911" y="3354156"/>
            <a:ext cx="2676569" cy="379130"/>
          </a:xfrm>
        </p:spPr>
        <p:txBody>
          <a:bodyPr/>
          <a:lstStyle/>
          <a:p>
            <a:r>
              <a:rPr lang="da-DK" b="0" dirty="0">
                <a:solidFill>
                  <a:schemeClr val="tx1"/>
                </a:solidFill>
                <a:latin typeface="+mj-lt"/>
              </a:rPr>
              <a:t>Tak for at læse med</a:t>
            </a:r>
          </a:p>
        </p:txBody>
      </p:sp>
      <p:sp>
        <p:nvSpPr>
          <p:cNvPr id="10" name="Pladsholder til indhold 2">
            <a:extLst>
              <a:ext uri="{FF2B5EF4-FFF2-40B4-BE49-F238E27FC236}">
                <a16:creationId xmlns:a16="http://schemas.microsoft.com/office/drawing/2014/main" id="{DBE54DF6-CD75-5330-23E9-11EA5784542F}"/>
              </a:ext>
              <a:ext uri="{C183D7F6-B498-43B3-948B-1728B52AA6E4}">
                <adec:decorative xmlns:adec="http://schemas.microsoft.com/office/drawing/2017/decorative" val="0"/>
              </a:ext>
            </a:extLst>
          </p:cNvPr>
          <p:cNvSpPr txBox="1">
            <a:spLocks/>
          </p:cNvSpPr>
          <p:nvPr/>
        </p:nvSpPr>
        <p:spPr>
          <a:xfrm>
            <a:off x="336125" y="3733286"/>
            <a:ext cx="3412739" cy="10704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00"/>
              </a:spcBef>
              <a:buNone/>
            </a:pPr>
            <a:r>
              <a:rPr lang="da-DK" sz="1100" dirty="0">
                <a:latin typeface="+mn-lt"/>
              </a:rPr>
              <a:t>ALPHA AKUSTIK ApS.</a:t>
            </a:r>
          </a:p>
          <a:p>
            <a:pPr marL="0" indent="0">
              <a:lnSpc>
                <a:spcPct val="100000"/>
              </a:lnSpc>
              <a:spcBef>
                <a:spcPts val="200"/>
              </a:spcBef>
              <a:buNone/>
            </a:pPr>
            <a:r>
              <a:rPr lang="da-DK" sz="1100" dirty="0">
                <a:latin typeface="+mn-lt"/>
              </a:rPr>
              <a:t>Rabalderstræde 7, 1. th</a:t>
            </a:r>
          </a:p>
          <a:p>
            <a:pPr marL="0" indent="0">
              <a:lnSpc>
                <a:spcPct val="100000"/>
              </a:lnSpc>
              <a:spcBef>
                <a:spcPts val="200"/>
              </a:spcBef>
              <a:buNone/>
            </a:pPr>
            <a:r>
              <a:rPr lang="da-DK" sz="1100" dirty="0">
                <a:latin typeface="+mn-lt"/>
              </a:rPr>
              <a:t>4000 Roskilde</a:t>
            </a:r>
          </a:p>
          <a:p>
            <a:pPr marL="0" indent="0">
              <a:lnSpc>
                <a:spcPct val="100000"/>
              </a:lnSpc>
              <a:spcBef>
                <a:spcPts val="200"/>
              </a:spcBef>
              <a:buNone/>
            </a:pPr>
            <a:r>
              <a:rPr lang="da-DK" sz="1100" dirty="0">
                <a:latin typeface="+mn-lt"/>
              </a:rPr>
              <a:t>70 26 14 12</a:t>
            </a:r>
          </a:p>
          <a:p>
            <a:pPr marL="0" indent="0">
              <a:lnSpc>
                <a:spcPct val="100000"/>
              </a:lnSpc>
              <a:spcBef>
                <a:spcPts val="200"/>
              </a:spcBef>
              <a:buNone/>
            </a:pPr>
            <a:r>
              <a:rPr lang="da-DK" sz="1100" dirty="0">
                <a:latin typeface="+mn-lt"/>
              </a:rPr>
              <a:t>CVR 27152961</a:t>
            </a:r>
            <a:br>
              <a:rPr lang="da-DK" sz="1100" dirty="0">
                <a:latin typeface="+mn-lt"/>
              </a:rPr>
            </a:br>
            <a:r>
              <a:rPr lang="da-DK" dirty="0">
                <a:latin typeface="+mn-lt"/>
              </a:rPr>
              <a:t>  </a:t>
            </a:r>
          </a:p>
          <a:p>
            <a:pPr>
              <a:lnSpc>
                <a:spcPct val="100000"/>
              </a:lnSpc>
              <a:spcBef>
                <a:spcPts val="200"/>
              </a:spcBef>
            </a:pPr>
            <a:endParaRPr lang="da-DK" dirty="0">
              <a:latin typeface="+mn-lt"/>
            </a:endParaRPr>
          </a:p>
        </p:txBody>
      </p:sp>
    </p:spTree>
    <p:extLst>
      <p:ext uri="{BB962C8B-B14F-4D97-AF65-F5344CB8AC3E}">
        <p14:creationId xmlns:p14="http://schemas.microsoft.com/office/powerpoint/2010/main" val="2685207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E381A-F131-A35C-10DD-95F7155F7A50}"/>
            </a:ext>
          </a:extLst>
        </p:cNvPr>
        <p:cNvGrpSpPr/>
        <p:nvPr/>
      </p:nvGrpSpPr>
      <p:grpSpPr>
        <a:xfrm>
          <a:off x="0" y="0"/>
          <a:ext cx="0" cy="0"/>
          <a:chOff x="0" y="0"/>
          <a:chExt cx="0" cy="0"/>
        </a:xfrm>
      </p:grpSpPr>
      <p:sp>
        <p:nvSpPr>
          <p:cNvPr id="2" name="Rektangel 1">
            <a:extLst>
              <a:ext uri="{FF2B5EF4-FFF2-40B4-BE49-F238E27FC236}">
                <a16:creationId xmlns:a16="http://schemas.microsoft.com/office/drawing/2014/main" id="{A8D18F0A-FBC4-84CE-DA4C-1BDA58017EA7}"/>
              </a:ext>
            </a:extLst>
          </p:cNvPr>
          <p:cNvSpPr/>
          <p:nvPr/>
        </p:nvSpPr>
        <p:spPr>
          <a:xfrm>
            <a:off x="0" y="0"/>
            <a:ext cx="8043863" cy="6858000"/>
          </a:xfrm>
          <a:prstGeom prst="rect">
            <a:avLst/>
          </a:prstGeom>
          <a:solidFill>
            <a:srgbClr val="CBD4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b="1">
                <a:solidFill>
                  <a:schemeClr val="bg1"/>
                </a:solidFill>
                <a:latin typeface="Exo 2.0 Semi Bold" panose="00000700000000000000" pitchFamily="50" charset="0"/>
                <a:cs typeface="Calibri" panose="020F0502020204030204" pitchFamily="34" charset="0"/>
              </a:rPr>
              <a:t>S</a:t>
            </a:r>
            <a:endParaRPr lang="da-DK" dirty="0">
              <a:solidFill>
                <a:schemeClr val="bg1"/>
              </a:solidFill>
            </a:endParaRPr>
          </a:p>
        </p:txBody>
      </p:sp>
      <p:sp>
        <p:nvSpPr>
          <p:cNvPr id="13" name="Rektangel: afrundede hjørner 12">
            <a:extLst>
              <a:ext uri="{FF2B5EF4-FFF2-40B4-BE49-F238E27FC236}">
                <a16:creationId xmlns:a16="http://schemas.microsoft.com/office/drawing/2014/main" id="{63F60951-C5F8-6E61-BBA9-2CAB37625196}"/>
              </a:ext>
            </a:extLst>
          </p:cNvPr>
          <p:cNvSpPr/>
          <p:nvPr/>
        </p:nvSpPr>
        <p:spPr>
          <a:xfrm>
            <a:off x="5568856" y="1508943"/>
            <a:ext cx="382291" cy="317419"/>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4" name="Rektangel: afrundede hjørner 13">
            <a:extLst>
              <a:ext uri="{FF2B5EF4-FFF2-40B4-BE49-F238E27FC236}">
                <a16:creationId xmlns:a16="http://schemas.microsoft.com/office/drawing/2014/main" id="{71394A26-88AB-42BD-8696-4CA1B50F041B}"/>
              </a:ext>
            </a:extLst>
          </p:cNvPr>
          <p:cNvSpPr/>
          <p:nvPr/>
        </p:nvSpPr>
        <p:spPr>
          <a:xfrm>
            <a:off x="5567921" y="1958911"/>
            <a:ext cx="382291" cy="317419"/>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5" name="Rektangel: afrundede hjørner 14">
            <a:extLst>
              <a:ext uri="{FF2B5EF4-FFF2-40B4-BE49-F238E27FC236}">
                <a16:creationId xmlns:a16="http://schemas.microsoft.com/office/drawing/2014/main" id="{FFD851AF-DB44-9E0F-D41C-A4A13E7DF41C}"/>
              </a:ext>
            </a:extLst>
          </p:cNvPr>
          <p:cNvSpPr/>
          <p:nvPr/>
        </p:nvSpPr>
        <p:spPr>
          <a:xfrm>
            <a:off x="5561642" y="2412270"/>
            <a:ext cx="382291" cy="317419"/>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6" name="Rektangel: afrundede hjørner 15">
            <a:extLst>
              <a:ext uri="{FF2B5EF4-FFF2-40B4-BE49-F238E27FC236}">
                <a16:creationId xmlns:a16="http://schemas.microsoft.com/office/drawing/2014/main" id="{934BD03A-39C7-EC65-5BCC-9ED23E7B83DE}"/>
              </a:ext>
            </a:extLst>
          </p:cNvPr>
          <p:cNvSpPr/>
          <p:nvPr/>
        </p:nvSpPr>
        <p:spPr>
          <a:xfrm>
            <a:off x="5560707" y="2862238"/>
            <a:ext cx="382291" cy="317419"/>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7" name="Rektangel: afrundede hjørner 16">
            <a:extLst>
              <a:ext uri="{FF2B5EF4-FFF2-40B4-BE49-F238E27FC236}">
                <a16:creationId xmlns:a16="http://schemas.microsoft.com/office/drawing/2014/main" id="{8481DA6C-D3D0-1F68-00FA-8E569A23063D}"/>
              </a:ext>
            </a:extLst>
          </p:cNvPr>
          <p:cNvSpPr/>
          <p:nvPr/>
        </p:nvSpPr>
        <p:spPr>
          <a:xfrm>
            <a:off x="5566878" y="3309479"/>
            <a:ext cx="382291" cy="317419"/>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8" name="Rektangel: afrundede hjørner 17">
            <a:extLst>
              <a:ext uri="{FF2B5EF4-FFF2-40B4-BE49-F238E27FC236}">
                <a16:creationId xmlns:a16="http://schemas.microsoft.com/office/drawing/2014/main" id="{4487A208-F379-0330-93DF-DF04EA64EA35}"/>
              </a:ext>
            </a:extLst>
          </p:cNvPr>
          <p:cNvSpPr/>
          <p:nvPr/>
        </p:nvSpPr>
        <p:spPr>
          <a:xfrm>
            <a:off x="5565943" y="3759447"/>
            <a:ext cx="382291" cy="317419"/>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9" name="Rektangel: afrundede hjørner 18">
            <a:extLst>
              <a:ext uri="{FF2B5EF4-FFF2-40B4-BE49-F238E27FC236}">
                <a16:creationId xmlns:a16="http://schemas.microsoft.com/office/drawing/2014/main" id="{E026160E-2AD2-57E6-DBA7-A4A6394E5ED7}"/>
              </a:ext>
            </a:extLst>
          </p:cNvPr>
          <p:cNvSpPr/>
          <p:nvPr/>
        </p:nvSpPr>
        <p:spPr>
          <a:xfrm>
            <a:off x="5559664" y="4212806"/>
            <a:ext cx="382291" cy="317419"/>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20" name="Rektangel: afrundede hjørner 19">
            <a:extLst>
              <a:ext uri="{FF2B5EF4-FFF2-40B4-BE49-F238E27FC236}">
                <a16:creationId xmlns:a16="http://schemas.microsoft.com/office/drawing/2014/main" id="{B2C484B6-278D-9C2B-1D69-0E1F21100B2E}"/>
              </a:ext>
            </a:extLst>
          </p:cNvPr>
          <p:cNvSpPr/>
          <p:nvPr/>
        </p:nvSpPr>
        <p:spPr>
          <a:xfrm>
            <a:off x="5558729" y="4662774"/>
            <a:ext cx="382291" cy="317419"/>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7" name="Rektangel: afrundede hjørner 6">
            <a:extLst>
              <a:ext uri="{FF2B5EF4-FFF2-40B4-BE49-F238E27FC236}">
                <a16:creationId xmlns:a16="http://schemas.microsoft.com/office/drawing/2014/main" id="{9D0CE872-FF54-A8E6-3FBE-0F72A9A7DB8B}"/>
              </a:ext>
            </a:extLst>
          </p:cNvPr>
          <p:cNvSpPr/>
          <p:nvPr/>
        </p:nvSpPr>
        <p:spPr>
          <a:xfrm>
            <a:off x="1031103" y="2868945"/>
            <a:ext cx="4354712" cy="3174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8" name="Rektangel: afrundede hjørner 7">
            <a:extLst>
              <a:ext uri="{FF2B5EF4-FFF2-40B4-BE49-F238E27FC236}">
                <a16:creationId xmlns:a16="http://schemas.microsoft.com/office/drawing/2014/main" id="{08DF581E-9CD3-EC4E-187F-37599F9FA06B}"/>
              </a:ext>
            </a:extLst>
          </p:cNvPr>
          <p:cNvSpPr/>
          <p:nvPr/>
        </p:nvSpPr>
        <p:spPr>
          <a:xfrm>
            <a:off x="1031103" y="2412270"/>
            <a:ext cx="4354712" cy="3174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9" name="Rektangel: afrundede hjørner 8">
            <a:extLst>
              <a:ext uri="{FF2B5EF4-FFF2-40B4-BE49-F238E27FC236}">
                <a16:creationId xmlns:a16="http://schemas.microsoft.com/office/drawing/2014/main" id="{714CD444-839A-AB31-2DF1-ECC8E136529B}"/>
              </a:ext>
            </a:extLst>
          </p:cNvPr>
          <p:cNvSpPr/>
          <p:nvPr/>
        </p:nvSpPr>
        <p:spPr>
          <a:xfrm>
            <a:off x="1031103" y="3769080"/>
            <a:ext cx="4354712" cy="3174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0" name="Rektangel: afrundede hjørner 9">
            <a:extLst>
              <a:ext uri="{FF2B5EF4-FFF2-40B4-BE49-F238E27FC236}">
                <a16:creationId xmlns:a16="http://schemas.microsoft.com/office/drawing/2014/main" id="{6DDA61A9-2586-1CE5-8690-AFC61424B6B9}"/>
              </a:ext>
            </a:extLst>
          </p:cNvPr>
          <p:cNvSpPr/>
          <p:nvPr/>
        </p:nvSpPr>
        <p:spPr>
          <a:xfrm>
            <a:off x="1031103" y="3315195"/>
            <a:ext cx="4354712" cy="3174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1" name="Rektangel: afrundede hjørner 10">
            <a:extLst>
              <a:ext uri="{FF2B5EF4-FFF2-40B4-BE49-F238E27FC236}">
                <a16:creationId xmlns:a16="http://schemas.microsoft.com/office/drawing/2014/main" id="{D8F9A668-47AF-86AC-2518-307EF18598E3}"/>
              </a:ext>
            </a:extLst>
          </p:cNvPr>
          <p:cNvSpPr/>
          <p:nvPr/>
        </p:nvSpPr>
        <p:spPr>
          <a:xfrm>
            <a:off x="1031103" y="4651878"/>
            <a:ext cx="4354712" cy="3174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12" name="Rektangel: afrundede hjørner 11">
            <a:extLst>
              <a:ext uri="{FF2B5EF4-FFF2-40B4-BE49-F238E27FC236}">
                <a16:creationId xmlns:a16="http://schemas.microsoft.com/office/drawing/2014/main" id="{02D98BEE-B0BC-C65E-F6D8-C7D0508B564F}"/>
              </a:ext>
            </a:extLst>
          </p:cNvPr>
          <p:cNvSpPr/>
          <p:nvPr/>
        </p:nvSpPr>
        <p:spPr>
          <a:xfrm>
            <a:off x="1031103" y="4213491"/>
            <a:ext cx="4354712" cy="3174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6" name="Rektangel: afrundede hjørner 5">
            <a:extLst>
              <a:ext uri="{FF2B5EF4-FFF2-40B4-BE49-F238E27FC236}">
                <a16:creationId xmlns:a16="http://schemas.microsoft.com/office/drawing/2014/main" id="{54E886A7-11DF-E81D-A256-32A57DE98DA2}"/>
              </a:ext>
            </a:extLst>
          </p:cNvPr>
          <p:cNvSpPr/>
          <p:nvPr/>
        </p:nvSpPr>
        <p:spPr>
          <a:xfrm>
            <a:off x="1031103" y="1958911"/>
            <a:ext cx="4354712" cy="3174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sp>
        <p:nvSpPr>
          <p:cNvPr id="5" name="Rektangel: afrundede hjørner 4">
            <a:extLst>
              <a:ext uri="{FF2B5EF4-FFF2-40B4-BE49-F238E27FC236}">
                <a16:creationId xmlns:a16="http://schemas.microsoft.com/office/drawing/2014/main" id="{93547D1D-B948-034A-CFAF-4510FDDA40FF}"/>
              </a:ext>
            </a:extLst>
          </p:cNvPr>
          <p:cNvSpPr/>
          <p:nvPr/>
        </p:nvSpPr>
        <p:spPr>
          <a:xfrm>
            <a:off x="1031102" y="1511380"/>
            <a:ext cx="4354713" cy="31741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pic>
        <p:nvPicPr>
          <p:cNvPr id="29" name="Pladsholder til billede 28">
            <a:extLst>
              <a:ext uri="{FF2B5EF4-FFF2-40B4-BE49-F238E27FC236}">
                <a16:creationId xmlns:a16="http://schemas.microsoft.com/office/drawing/2014/main" id="{87FCB5B8-2C71-782C-F184-CB57F9CE6B6E}"/>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26" name="Titel 25">
            <a:extLst>
              <a:ext uri="{FF2B5EF4-FFF2-40B4-BE49-F238E27FC236}">
                <a16:creationId xmlns:a16="http://schemas.microsoft.com/office/drawing/2014/main" id="{62712B8E-FA81-B629-7EA8-B93A5863D289}"/>
              </a:ext>
            </a:extLst>
          </p:cNvPr>
          <p:cNvSpPr>
            <a:spLocks noGrp="1"/>
          </p:cNvSpPr>
          <p:nvPr>
            <p:ph type="title"/>
          </p:nvPr>
        </p:nvSpPr>
        <p:spPr/>
        <p:txBody>
          <a:bodyPr/>
          <a:lstStyle/>
          <a:p>
            <a:r>
              <a:rPr lang="da-DK" dirty="0"/>
              <a:t>Indholdsfortegnelse</a:t>
            </a:r>
          </a:p>
        </p:txBody>
      </p:sp>
      <p:sp>
        <p:nvSpPr>
          <p:cNvPr id="3" name="Pladsholder til slidenummer 2">
            <a:extLst>
              <a:ext uri="{FF2B5EF4-FFF2-40B4-BE49-F238E27FC236}">
                <a16:creationId xmlns:a16="http://schemas.microsoft.com/office/drawing/2014/main" id="{042F3DFC-9C96-2496-7A5B-6E699B8664BF}"/>
              </a:ext>
            </a:extLst>
          </p:cNvPr>
          <p:cNvSpPr>
            <a:spLocks noGrp="1"/>
          </p:cNvSpPr>
          <p:nvPr>
            <p:ph type="sldNum" sz="quarter" idx="12"/>
          </p:nvPr>
        </p:nvSpPr>
        <p:spPr/>
        <p:txBody>
          <a:bodyPr/>
          <a:lstStyle/>
          <a:p>
            <a:fld id="{5A0D23CF-C5A3-5445-819D-C647D180BB4B}" type="slidenum">
              <a:rPr lang="da-DK" smtClean="0">
                <a:solidFill>
                  <a:schemeClr val="bg2"/>
                </a:solidFill>
              </a:rPr>
              <a:pPr/>
              <a:t>2</a:t>
            </a:fld>
            <a:endParaRPr lang="da-DK" dirty="0">
              <a:solidFill>
                <a:schemeClr val="bg2"/>
              </a:solidFill>
            </a:endParaRPr>
          </a:p>
        </p:txBody>
      </p:sp>
      <p:sp>
        <p:nvSpPr>
          <p:cNvPr id="27" name="Pladsholder til tekst 26">
            <a:extLst>
              <a:ext uri="{FF2B5EF4-FFF2-40B4-BE49-F238E27FC236}">
                <a16:creationId xmlns:a16="http://schemas.microsoft.com/office/drawing/2014/main" id="{F644089C-94BF-E6F0-268F-60AE975AF56C}"/>
              </a:ext>
            </a:extLst>
          </p:cNvPr>
          <p:cNvSpPr>
            <a:spLocks noGrp="1"/>
          </p:cNvSpPr>
          <p:nvPr>
            <p:ph type="body" sz="quarter" idx="13"/>
          </p:nvPr>
        </p:nvSpPr>
        <p:spPr>
          <a:xfrm>
            <a:off x="1031102" y="1433074"/>
            <a:ext cx="5938435" cy="4672012"/>
          </a:xfrm>
        </p:spPr>
        <p:txBody>
          <a:bodyPr>
            <a:noAutofit/>
          </a:bodyPr>
          <a:lstStyle/>
          <a:p>
            <a:pPr marL="0" indent="0">
              <a:lnSpc>
                <a:spcPct val="150000"/>
              </a:lnSpc>
              <a:spcBef>
                <a:spcPts val="0"/>
              </a:spcBef>
              <a:spcAft>
                <a:spcPts val="300"/>
              </a:spcAft>
              <a:buNone/>
              <a:tabLst>
                <a:tab pos="4310063" algn="r"/>
              </a:tabLst>
            </a:pPr>
            <a:r>
              <a:rPr lang="da-DK" sz="1800" dirty="0"/>
              <a:t>Forord	</a:t>
            </a:r>
            <a:r>
              <a:rPr lang="da-DK" sz="1800" dirty="0">
                <a:effectLst/>
                <a:cs typeface="Arial" panose="020B0604020202020204" pitchFamily="34" charset="0"/>
              </a:rPr>
              <a:t> 	</a:t>
            </a:r>
            <a:r>
              <a:rPr lang="da-DK" sz="1800" b="1" dirty="0">
                <a:solidFill>
                  <a:schemeClr val="bg1"/>
                </a:solidFill>
                <a:cs typeface="Arial" panose="020B0604020202020204" pitchFamily="34" charset="0"/>
              </a:rPr>
              <a:t>3</a:t>
            </a:r>
            <a:r>
              <a:rPr lang="da-DK" sz="1800" dirty="0">
                <a:effectLst/>
                <a:cs typeface="Arial" panose="020B0604020202020204" pitchFamily="34" charset="0"/>
              </a:rPr>
              <a:t>	</a:t>
            </a:r>
          </a:p>
          <a:p>
            <a:pPr marL="0" indent="0">
              <a:lnSpc>
                <a:spcPct val="150000"/>
              </a:lnSpc>
              <a:spcBef>
                <a:spcPts val="0"/>
              </a:spcBef>
              <a:spcAft>
                <a:spcPts val="300"/>
              </a:spcAft>
              <a:buNone/>
              <a:tabLst>
                <a:tab pos="4310063" algn="r"/>
              </a:tabLst>
            </a:pPr>
            <a:r>
              <a:rPr lang="da-DK" sz="1800" dirty="0"/>
              <a:t>Resultater 		</a:t>
            </a:r>
            <a:r>
              <a:rPr lang="da-DK" sz="1800" b="1" dirty="0">
                <a:solidFill>
                  <a:schemeClr val="bg1"/>
                </a:solidFill>
              </a:rPr>
              <a:t>4</a:t>
            </a:r>
          </a:p>
          <a:p>
            <a:pPr marL="0" indent="0">
              <a:lnSpc>
                <a:spcPct val="150000"/>
              </a:lnSpc>
              <a:spcBef>
                <a:spcPts val="0"/>
              </a:spcBef>
              <a:spcAft>
                <a:spcPts val="300"/>
              </a:spcAft>
              <a:buNone/>
              <a:tabLst>
                <a:tab pos="4310063" algn="r"/>
              </a:tabLst>
            </a:pPr>
            <a:r>
              <a:rPr lang="da-DK" sz="1800" i="0" dirty="0">
                <a:solidFill>
                  <a:srgbClr val="040C28"/>
                </a:solidFill>
                <a:effectLst/>
                <a:cs typeface="Calibri" panose="020F0502020204030204" pitchFamily="34" charset="0"/>
              </a:rPr>
              <a:t>Environment</a:t>
            </a:r>
            <a:r>
              <a:rPr lang="da-DK" sz="1800" dirty="0">
                <a:solidFill>
                  <a:srgbClr val="1F1F1F"/>
                </a:solidFill>
                <a:cs typeface="Calibri" panose="020F0502020204030204" pitchFamily="34" charset="0"/>
              </a:rPr>
              <a:t> -</a:t>
            </a:r>
            <a:r>
              <a:rPr lang="da-DK" sz="1800" i="0" dirty="0">
                <a:solidFill>
                  <a:srgbClr val="1F1F1F"/>
                </a:solidFill>
                <a:effectLst/>
                <a:cs typeface="Calibri" panose="020F0502020204030204" pitchFamily="34" charset="0"/>
              </a:rPr>
              <a:t> Miljø og klima </a:t>
            </a:r>
            <a:r>
              <a:rPr lang="da-DK" sz="1800" dirty="0">
                <a:cs typeface="Calibri" panose="020F0502020204030204" pitchFamily="34" charset="0"/>
              </a:rPr>
              <a:t>		</a:t>
            </a:r>
            <a:r>
              <a:rPr lang="da-DK" sz="1800" b="1" dirty="0">
                <a:solidFill>
                  <a:schemeClr val="bg1"/>
                </a:solidFill>
                <a:cs typeface="Calibri" panose="020F0502020204030204" pitchFamily="34" charset="0"/>
              </a:rPr>
              <a:t>5</a:t>
            </a:r>
          </a:p>
          <a:p>
            <a:pPr marL="0" indent="0">
              <a:lnSpc>
                <a:spcPct val="150000"/>
              </a:lnSpc>
              <a:spcBef>
                <a:spcPts val="0"/>
              </a:spcBef>
              <a:spcAft>
                <a:spcPts val="300"/>
              </a:spcAft>
              <a:buNone/>
              <a:tabLst>
                <a:tab pos="4310063" algn="r"/>
              </a:tabLst>
            </a:pPr>
            <a:r>
              <a:rPr lang="da-DK" sz="1800" dirty="0">
                <a:cs typeface="Calibri" panose="020F0502020204030204" pitchFamily="34" charset="0"/>
              </a:rPr>
              <a:t>Social - Sociale forhold 		</a:t>
            </a:r>
            <a:r>
              <a:rPr lang="da-DK" sz="1800" b="1" dirty="0">
                <a:solidFill>
                  <a:schemeClr val="bg1"/>
                </a:solidFill>
                <a:cs typeface="Calibri" panose="020F0502020204030204" pitchFamily="34" charset="0"/>
              </a:rPr>
              <a:t>6</a:t>
            </a:r>
          </a:p>
          <a:p>
            <a:pPr marL="0" indent="0">
              <a:lnSpc>
                <a:spcPct val="150000"/>
              </a:lnSpc>
              <a:spcBef>
                <a:spcPts val="0"/>
              </a:spcBef>
              <a:spcAft>
                <a:spcPts val="300"/>
              </a:spcAft>
              <a:buNone/>
              <a:tabLst>
                <a:tab pos="4310063" algn="r"/>
              </a:tabLst>
            </a:pPr>
            <a:r>
              <a:rPr lang="da-DK" sz="1800" dirty="0" err="1"/>
              <a:t>Governance</a:t>
            </a:r>
            <a:r>
              <a:rPr lang="da-DK" sz="1800" dirty="0"/>
              <a:t> - Virksomhedsadfærd 		</a:t>
            </a:r>
            <a:r>
              <a:rPr lang="da-DK" sz="1800" b="1" dirty="0">
                <a:solidFill>
                  <a:schemeClr val="bg1"/>
                </a:solidFill>
              </a:rPr>
              <a:t>7</a:t>
            </a:r>
          </a:p>
          <a:p>
            <a:pPr marL="0" indent="0">
              <a:lnSpc>
                <a:spcPct val="150000"/>
              </a:lnSpc>
              <a:spcBef>
                <a:spcPts val="0"/>
              </a:spcBef>
              <a:spcAft>
                <a:spcPts val="300"/>
              </a:spcAft>
              <a:buNone/>
              <a:tabLst>
                <a:tab pos="4310063" algn="r"/>
              </a:tabLst>
            </a:pPr>
            <a:r>
              <a:rPr lang="da-DK" sz="1800" dirty="0"/>
              <a:t>Fokus for 2026 og fremadrettet		</a:t>
            </a:r>
            <a:r>
              <a:rPr lang="da-DK" sz="1800" b="1" dirty="0">
                <a:solidFill>
                  <a:schemeClr val="bg1"/>
                </a:solidFill>
              </a:rPr>
              <a:t>8</a:t>
            </a:r>
          </a:p>
          <a:p>
            <a:pPr marL="0" indent="0">
              <a:lnSpc>
                <a:spcPct val="150000"/>
              </a:lnSpc>
              <a:spcBef>
                <a:spcPts val="0"/>
              </a:spcBef>
              <a:spcAft>
                <a:spcPts val="300"/>
              </a:spcAft>
              <a:buNone/>
              <a:tabLst>
                <a:tab pos="4310063" algn="r"/>
              </a:tabLst>
            </a:pPr>
            <a:r>
              <a:rPr lang="da-DK" sz="1800" dirty="0"/>
              <a:t>Verdensmål</a:t>
            </a:r>
            <a:r>
              <a:rPr lang="da-DK" sz="1800" dirty="0">
                <a:cs typeface="Arial" panose="020B0604020202020204" pitchFamily="34" charset="0"/>
              </a:rPr>
              <a:t>		</a:t>
            </a:r>
            <a:r>
              <a:rPr lang="da-DK" sz="1800" b="1" dirty="0">
                <a:solidFill>
                  <a:schemeClr val="bg1"/>
                </a:solidFill>
                <a:cs typeface="Arial" panose="020B0604020202020204" pitchFamily="34" charset="0"/>
              </a:rPr>
              <a:t>9</a:t>
            </a:r>
          </a:p>
          <a:p>
            <a:pPr marL="0" indent="0">
              <a:lnSpc>
                <a:spcPct val="150000"/>
              </a:lnSpc>
              <a:spcBef>
                <a:spcPts val="0"/>
              </a:spcBef>
              <a:spcAft>
                <a:spcPts val="300"/>
              </a:spcAft>
              <a:buNone/>
              <a:tabLst>
                <a:tab pos="4310063" algn="r"/>
              </a:tabLst>
            </a:pPr>
            <a:r>
              <a:rPr lang="da-DK" sz="1800" dirty="0">
                <a:cs typeface="Arial" panose="020B0604020202020204" pitchFamily="34" charset="0"/>
              </a:rPr>
              <a:t>Læs mere på vores hjemmeside 	                        </a:t>
            </a:r>
            <a:r>
              <a:rPr lang="da-DK" sz="1800" b="1" dirty="0">
                <a:solidFill>
                  <a:schemeClr val="bg1"/>
                </a:solidFill>
                <a:cs typeface="Arial" panose="020B0604020202020204" pitchFamily="34" charset="0"/>
              </a:rPr>
              <a:t>10</a:t>
            </a:r>
          </a:p>
          <a:p>
            <a:pPr marL="0" indent="0">
              <a:spcBef>
                <a:spcPts val="0"/>
              </a:spcBef>
              <a:spcAft>
                <a:spcPts val="300"/>
              </a:spcAft>
              <a:buNone/>
              <a:tabLst>
                <a:tab pos="4310063" algn="r"/>
              </a:tabLst>
            </a:pPr>
            <a:endParaRPr lang="da-DK" sz="1800" dirty="0">
              <a:cs typeface="Arial" panose="020B0604020202020204" pitchFamily="34" charset="0"/>
            </a:endParaRPr>
          </a:p>
          <a:p>
            <a:pPr marL="0" indent="0">
              <a:lnSpc>
                <a:spcPct val="100000"/>
              </a:lnSpc>
              <a:spcBef>
                <a:spcPts val="0"/>
              </a:spcBef>
              <a:spcAft>
                <a:spcPts val="300"/>
              </a:spcAft>
              <a:buNone/>
              <a:tabLst>
                <a:tab pos="4310063" algn="r"/>
              </a:tabLst>
            </a:pPr>
            <a:endParaRPr lang="da-DK" sz="1800" dirty="0"/>
          </a:p>
          <a:p>
            <a:pPr marL="0" indent="0">
              <a:lnSpc>
                <a:spcPct val="100000"/>
              </a:lnSpc>
              <a:spcBef>
                <a:spcPts val="600"/>
              </a:spcBef>
              <a:buNone/>
            </a:pPr>
            <a:endParaRPr lang="da-DK" sz="1800" dirty="0"/>
          </a:p>
        </p:txBody>
      </p:sp>
      <p:sp>
        <p:nvSpPr>
          <p:cNvPr id="4" name="Pladsholder til slidenummer 4">
            <a:extLst>
              <a:ext uri="{FF2B5EF4-FFF2-40B4-BE49-F238E27FC236}">
                <a16:creationId xmlns:a16="http://schemas.microsoft.com/office/drawing/2014/main" id="{E44C0DA1-AA14-71F2-FC25-F98C16F311C3}"/>
              </a:ext>
            </a:extLst>
          </p:cNvPr>
          <p:cNvSpPr txBox="1">
            <a:spLocks/>
          </p:cNvSpPr>
          <p:nvPr/>
        </p:nvSpPr>
        <p:spPr>
          <a:xfrm>
            <a:off x="9180000" y="6356350"/>
            <a:ext cx="2743200" cy="365125"/>
          </a:xfrm>
          <a:prstGeom prst="rect">
            <a:avLst/>
          </a:prstGeom>
        </p:spPr>
        <p:txBody>
          <a:bodyPr vert="horz" lIns="0" tIns="0" rIns="0" bIns="0" rtlCol="0" anchor="ctr"/>
          <a:lstStyle>
            <a:defPPr>
              <a:defRPr lang="da-DK"/>
            </a:defPPr>
            <a:lvl1pPr marL="0" algn="r" defTabSz="914400" rtl="0" eaLnBrk="1" latinLnBrk="0" hangingPunct="1">
              <a:defRPr sz="1000" kern="1200">
                <a:solidFill>
                  <a:schemeClr val="bg1"/>
                </a:solidFill>
                <a:latin typeface="IBM Plex Sans" panose="020B0503050203000203"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A0D23CF-C5A3-5445-819D-C647D180BB4B}" type="slidenum">
              <a:rPr lang="da-DK" smtClean="0">
                <a:latin typeface="+mn-lt"/>
              </a:rPr>
              <a:pPr/>
              <a:t>2</a:t>
            </a:fld>
            <a:endParaRPr lang="da-DK" dirty="0">
              <a:latin typeface="+mn-lt"/>
            </a:endParaRPr>
          </a:p>
        </p:txBody>
      </p:sp>
      <p:pic>
        <p:nvPicPr>
          <p:cNvPr id="31" name="Billede 30">
            <a:extLst>
              <a:ext uri="{FF2B5EF4-FFF2-40B4-BE49-F238E27FC236}">
                <a16:creationId xmlns:a16="http://schemas.microsoft.com/office/drawing/2014/main" id="{6E66ECFB-2390-09B8-9442-D8DE02DF67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793137" y="327475"/>
            <a:ext cx="1995444" cy="526415"/>
          </a:xfrm>
          <a:prstGeom prst="rect">
            <a:avLst/>
          </a:prstGeom>
        </p:spPr>
      </p:pic>
      <p:sp>
        <p:nvSpPr>
          <p:cNvPr id="38" name="Ellipse 37">
            <a:extLst>
              <a:ext uri="{FF2B5EF4-FFF2-40B4-BE49-F238E27FC236}">
                <a16:creationId xmlns:a16="http://schemas.microsoft.com/office/drawing/2014/main" id="{49B00BDB-2A5B-3B05-E575-AF93928E0FF7}"/>
              </a:ext>
            </a:extLst>
          </p:cNvPr>
          <p:cNvSpPr/>
          <p:nvPr/>
        </p:nvSpPr>
        <p:spPr>
          <a:xfrm>
            <a:off x="601391" y="2412270"/>
            <a:ext cx="317419" cy="317419"/>
          </a:xfrm>
          <a:prstGeom prst="ellipse">
            <a:avLst/>
          </a:prstGeom>
          <a:solidFill>
            <a:schemeClr val="accent6">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solidFill>
                <a:schemeClr val="bg1"/>
              </a:solidFill>
            </a:endParaRPr>
          </a:p>
        </p:txBody>
      </p:sp>
      <p:sp>
        <p:nvSpPr>
          <p:cNvPr id="39" name="Ellipse 38">
            <a:extLst>
              <a:ext uri="{FF2B5EF4-FFF2-40B4-BE49-F238E27FC236}">
                <a16:creationId xmlns:a16="http://schemas.microsoft.com/office/drawing/2014/main" id="{614EACF7-9691-0A6F-81BF-7042AB5D0567}"/>
              </a:ext>
            </a:extLst>
          </p:cNvPr>
          <p:cNvSpPr/>
          <p:nvPr/>
        </p:nvSpPr>
        <p:spPr>
          <a:xfrm>
            <a:off x="601391" y="2854097"/>
            <a:ext cx="317419" cy="317419"/>
          </a:xfrm>
          <a:prstGeom prst="ellipse">
            <a:avLst/>
          </a:prstGeom>
          <a:solidFill>
            <a:schemeClr val="accent6">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b="1" dirty="0">
              <a:solidFill>
                <a:schemeClr val="bg1"/>
              </a:solidFill>
              <a:latin typeface="Exo 2.0 Semi Bold" panose="00000700000000000000" pitchFamily="50" charset="0"/>
              <a:cs typeface="Calibri" panose="020F0502020204030204" pitchFamily="34" charset="0"/>
            </a:endParaRPr>
          </a:p>
          <a:p>
            <a:pPr algn="ctr"/>
            <a:endParaRPr lang="da-DK" dirty="0"/>
          </a:p>
        </p:txBody>
      </p:sp>
      <p:sp>
        <p:nvSpPr>
          <p:cNvPr id="44" name="Ellipse 43">
            <a:extLst>
              <a:ext uri="{FF2B5EF4-FFF2-40B4-BE49-F238E27FC236}">
                <a16:creationId xmlns:a16="http://schemas.microsoft.com/office/drawing/2014/main" id="{F788EBFD-9669-A370-DCEF-7A8046CF4616}"/>
              </a:ext>
            </a:extLst>
          </p:cNvPr>
          <p:cNvSpPr/>
          <p:nvPr/>
        </p:nvSpPr>
        <p:spPr>
          <a:xfrm>
            <a:off x="601391" y="3309654"/>
            <a:ext cx="317419" cy="317419"/>
          </a:xfrm>
          <a:prstGeom prst="ellipse">
            <a:avLst/>
          </a:prstGeom>
          <a:solidFill>
            <a:schemeClr val="accent6">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9" name="Billede 48">
            <a:extLst>
              <a:ext uri="{FF2B5EF4-FFF2-40B4-BE49-F238E27FC236}">
                <a16:creationId xmlns:a16="http://schemas.microsoft.com/office/drawing/2014/main" id="{76ECA11C-D73E-3BA0-4BAE-B4E9B6A2781A}"/>
              </a:ext>
            </a:extLst>
          </p:cNvPr>
          <p:cNvPicPr>
            <a:picLocks noChangeAspect="1"/>
          </p:cNvPicPr>
          <p:nvPr/>
        </p:nvPicPr>
        <p:blipFill>
          <a:blip r:embed="rId5"/>
          <a:stretch>
            <a:fillRect/>
          </a:stretch>
        </p:blipFill>
        <p:spPr>
          <a:xfrm>
            <a:off x="601390" y="1510323"/>
            <a:ext cx="317420" cy="317420"/>
          </a:xfrm>
          <a:prstGeom prst="rect">
            <a:avLst/>
          </a:prstGeom>
        </p:spPr>
      </p:pic>
      <p:pic>
        <p:nvPicPr>
          <p:cNvPr id="51" name="Billede 50">
            <a:extLst>
              <a:ext uri="{FF2B5EF4-FFF2-40B4-BE49-F238E27FC236}">
                <a16:creationId xmlns:a16="http://schemas.microsoft.com/office/drawing/2014/main" id="{58C08109-6612-CEB7-C3AF-47F6416E2A49}"/>
              </a:ext>
            </a:extLst>
          </p:cNvPr>
          <p:cNvPicPr>
            <a:picLocks noChangeAspect="1"/>
          </p:cNvPicPr>
          <p:nvPr/>
        </p:nvPicPr>
        <p:blipFill>
          <a:blip r:embed="rId6"/>
          <a:stretch>
            <a:fillRect/>
          </a:stretch>
        </p:blipFill>
        <p:spPr>
          <a:xfrm>
            <a:off x="601390" y="1952151"/>
            <a:ext cx="317419" cy="317419"/>
          </a:xfrm>
          <a:prstGeom prst="rect">
            <a:avLst/>
          </a:prstGeom>
        </p:spPr>
      </p:pic>
      <p:sp>
        <p:nvSpPr>
          <p:cNvPr id="53" name="Tekstfelt 52">
            <a:extLst>
              <a:ext uri="{FF2B5EF4-FFF2-40B4-BE49-F238E27FC236}">
                <a16:creationId xmlns:a16="http://schemas.microsoft.com/office/drawing/2014/main" id="{CA9063A6-D001-8111-44A4-41052E076B4E}"/>
              </a:ext>
            </a:extLst>
          </p:cNvPr>
          <p:cNvSpPr txBox="1"/>
          <p:nvPr/>
        </p:nvSpPr>
        <p:spPr>
          <a:xfrm>
            <a:off x="-2296982" y="3272756"/>
            <a:ext cx="6095210" cy="369332"/>
          </a:xfrm>
          <a:prstGeom prst="rect">
            <a:avLst/>
          </a:prstGeom>
          <a:noFill/>
        </p:spPr>
        <p:txBody>
          <a:bodyPr wrap="square">
            <a:spAutoFit/>
          </a:bodyPr>
          <a:lstStyle/>
          <a:p>
            <a:pPr algn="ctr"/>
            <a:r>
              <a:rPr lang="da-DK" b="1" dirty="0">
                <a:solidFill>
                  <a:schemeClr val="bg1"/>
                </a:solidFill>
                <a:latin typeface="Exo 2.0 Semi Bold" panose="00000700000000000000" pitchFamily="50" charset="0"/>
                <a:cs typeface="Calibri" panose="020F0502020204030204" pitchFamily="34" charset="0"/>
              </a:rPr>
              <a:t>G</a:t>
            </a:r>
            <a:endParaRPr lang="da-DK" dirty="0">
              <a:solidFill>
                <a:schemeClr val="bg1"/>
              </a:solidFill>
            </a:endParaRPr>
          </a:p>
        </p:txBody>
      </p:sp>
      <p:sp>
        <p:nvSpPr>
          <p:cNvPr id="54" name="Tekstfelt 53">
            <a:extLst>
              <a:ext uri="{FF2B5EF4-FFF2-40B4-BE49-F238E27FC236}">
                <a16:creationId xmlns:a16="http://schemas.microsoft.com/office/drawing/2014/main" id="{B795CD9E-D52A-6462-15F1-33622D9DAB4E}"/>
              </a:ext>
            </a:extLst>
          </p:cNvPr>
          <p:cNvSpPr txBox="1"/>
          <p:nvPr/>
        </p:nvSpPr>
        <p:spPr>
          <a:xfrm>
            <a:off x="-2296982" y="2377361"/>
            <a:ext cx="6095210" cy="369332"/>
          </a:xfrm>
          <a:prstGeom prst="rect">
            <a:avLst/>
          </a:prstGeom>
          <a:noFill/>
        </p:spPr>
        <p:txBody>
          <a:bodyPr wrap="square">
            <a:spAutoFit/>
          </a:bodyPr>
          <a:lstStyle/>
          <a:p>
            <a:pPr algn="ctr"/>
            <a:r>
              <a:rPr lang="da-DK" b="1" dirty="0">
                <a:solidFill>
                  <a:schemeClr val="bg1"/>
                </a:solidFill>
                <a:latin typeface="Exo 2.0 Semi Bold" panose="00000700000000000000" pitchFamily="50" charset="0"/>
                <a:cs typeface="Calibri" panose="020F0502020204030204" pitchFamily="34" charset="0"/>
              </a:rPr>
              <a:t>E</a:t>
            </a:r>
            <a:endParaRPr lang="da-DK" dirty="0">
              <a:solidFill>
                <a:schemeClr val="bg1"/>
              </a:solidFill>
            </a:endParaRPr>
          </a:p>
        </p:txBody>
      </p:sp>
      <p:sp>
        <p:nvSpPr>
          <p:cNvPr id="55" name="Tekstfelt 54">
            <a:extLst>
              <a:ext uri="{FF2B5EF4-FFF2-40B4-BE49-F238E27FC236}">
                <a16:creationId xmlns:a16="http://schemas.microsoft.com/office/drawing/2014/main" id="{F6E4D3CD-2CE5-A186-E09E-833864E5C4A9}"/>
              </a:ext>
            </a:extLst>
          </p:cNvPr>
          <p:cNvSpPr txBox="1"/>
          <p:nvPr/>
        </p:nvSpPr>
        <p:spPr>
          <a:xfrm>
            <a:off x="-2287506" y="2816607"/>
            <a:ext cx="6095210" cy="369332"/>
          </a:xfrm>
          <a:prstGeom prst="rect">
            <a:avLst/>
          </a:prstGeom>
          <a:noFill/>
        </p:spPr>
        <p:txBody>
          <a:bodyPr wrap="square">
            <a:spAutoFit/>
          </a:bodyPr>
          <a:lstStyle/>
          <a:p>
            <a:pPr algn="ctr"/>
            <a:r>
              <a:rPr lang="da-DK" b="1" dirty="0">
                <a:solidFill>
                  <a:schemeClr val="bg1"/>
                </a:solidFill>
                <a:latin typeface="Exo 2.0 Semi Bold" panose="00000700000000000000" pitchFamily="50" charset="0"/>
                <a:cs typeface="Calibri" panose="020F0502020204030204" pitchFamily="34" charset="0"/>
              </a:rPr>
              <a:t>S</a:t>
            </a:r>
            <a:endParaRPr lang="da-DK" dirty="0">
              <a:solidFill>
                <a:schemeClr val="bg1"/>
              </a:solidFill>
            </a:endParaRPr>
          </a:p>
        </p:txBody>
      </p:sp>
      <p:pic>
        <p:nvPicPr>
          <p:cNvPr id="57" name="Billede 56">
            <a:extLst>
              <a:ext uri="{FF2B5EF4-FFF2-40B4-BE49-F238E27FC236}">
                <a16:creationId xmlns:a16="http://schemas.microsoft.com/office/drawing/2014/main" id="{22373F6E-5564-34CD-3460-B433962EE0EC}"/>
              </a:ext>
            </a:extLst>
          </p:cNvPr>
          <p:cNvPicPr>
            <a:picLocks noChangeAspect="1"/>
          </p:cNvPicPr>
          <p:nvPr/>
        </p:nvPicPr>
        <p:blipFill>
          <a:blip r:embed="rId7"/>
          <a:stretch>
            <a:fillRect/>
          </a:stretch>
        </p:blipFill>
        <p:spPr>
          <a:xfrm>
            <a:off x="601150" y="3775145"/>
            <a:ext cx="317659" cy="317420"/>
          </a:xfrm>
          <a:prstGeom prst="rect">
            <a:avLst/>
          </a:prstGeom>
        </p:spPr>
      </p:pic>
      <p:pic>
        <p:nvPicPr>
          <p:cNvPr id="59" name="Billede 58">
            <a:extLst>
              <a:ext uri="{FF2B5EF4-FFF2-40B4-BE49-F238E27FC236}">
                <a16:creationId xmlns:a16="http://schemas.microsoft.com/office/drawing/2014/main" id="{7C5A4B48-8866-D7CC-16EF-277CFF46A695}"/>
              </a:ext>
            </a:extLst>
          </p:cNvPr>
          <p:cNvPicPr>
            <a:picLocks noChangeAspect="1"/>
          </p:cNvPicPr>
          <p:nvPr/>
        </p:nvPicPr>
        <p:blipFill>
          <a:blip r:embed="rId8"/>
          <a:stretch>
            <a:fillRect/>
          </a:stretch>
        </p:blipFill>
        <p:spPr>
          <a:xfrm>
            <a:off x="595923" y="4663013"/>
            <a:ext cx="317419" cy="317180"/>
          </a:xfrm>
          <a:prstGeom prst="rect">
            <a:avLst/>
          </a:prstGeom>
        </p:spPr>
      </p:pic>
      <p:pic>
        <p:nvPicPr>
          <p:cNvPr id="63" name="Billede 62">
            <a:extLst>
              <a:ext uri="{FF2B5EF4-FFF2-40B4-BE49-F238E27FC236}">
                <a16:creationId xmlns:a16="http://schemas.microsoft.com/office/drawing/2014/main" id="{96F66B68-86EF-89FF-E00A-85C8898B3710}"/>
              </a:ext>
            </a:extLst>
          </p:cNvPr>
          <p:cNvPicPr>
            <a:picLocks noChangeAspect="1"/>
          </p:cNvPicPr>
          <p:nvPr/>
        </p:nvPicPr>
        <p:blipFill>
          <a:blip r:embed="rId9"/>
          <a:stretch>
            <a:fillRect/>
          </a:stretch>
        </p:blipFill>
        <p:spPr>
          <a:xfrm>
            <a:off x="595922" y="4205103"/>
            <a:ext cx="325121" cy="325121"/>
          </a:xfrm>
          <a:prstGeom prst="rect">
            <a:avLst/>
          </a:prstGeom>
        </p:spPr>
      </p:pic>
    </p:spTree>
    <p:extLst>
      <p:ext uri="{BB962C8B-B14F-4D97-AF65-F5344CB8AC3E}">
        <p14:creationId xmlns:p14="http://schemas.microsoft.com/office/powerpoint/2010/main" val="1089471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36E4D-C752-3F17-81B6-3732FBCBDF0A}"/>
            </a:ext>
          </a:extLst>
        </p:cNvPr>
        <p:cNvGrpSpPr/>
        <p:nvPr/>
      </p:nvGrpSpPr>
      <p:grpSpPr>
        <a:xfrm>
          <a:off x="0" y="0"/>
          <a:ext cx="0" cy="0"/>
          <a:chOff x="0" y="0"/>
          <a:chExt cx="0" cy="0"/>
        </a:xfrm>
      </p:grpSpPr>
      <p:sp>
        <p:nvSpPr>
          <p:cNvPr id="4" name="Tekstfelt 3">
            <a:extLst>
              <a:ext uri="{FF2B5EF4-FFF2-40B4-BE49-F238E27FC236}">
                <a16:creationId xmlns:a16="http://schemas.microsoft.com/office/drawing/2014/main" id="{9BBDE5A2-DE76-F506-AEF6-C4F8E8F5ABEC}"/>
              </a:ext>
            </a:extLst>
          </p:cNvPr>
          <p:cNvSpPr txBox="1"/>
          <p:nvPr/>
        </p:nvSpPr>
        <p:spPr>
          <a:xfrm>
            <a:off x="1645920" y="1366221"/>
            <a:ext cx="184731" cy="369332"/>
          </a:xfrm>
          <a:prstGeom prst="rect">
            <a:avLst/>
          </a:prstGeom>
          <a:noFill/>
        </p:spPr>
        <p:txBody>
          <a:bodyPr wrap="none" rtlCol="0">
            <a:spAutoFit/>
          </a:bodyPr>
          <a:lstStyle/>
          <a:p>
            <a:endParaRPr lang="da-DK" dirty="0">
              <a:latin typeface="+mj-lt"/>
            </a:endParaRPr>
          </a:p>
        </p:txBody>
      </p:sp>
      <p:pic>
        <p:nvPicPr>
          <p:cNvPr id="11" name="Billede 10">
            <a:extLst>
              <a:ext uri="{FF2B5EF4-FFF2-40B4-BE49-F238E27FC236}">
                <a16:creationId xmlns:a16="http://schemas.microsoft.com/office/drawing/2014/main" id="{0296F7FE-BE4B-91F8-BABE-EA6B4EF8B2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93137" y="327475"/>
            <a:ext cx="1995441" cy="526415"/>
          </a:xfrm>
          <a:prstGeom prst="rect">
            <a:avLst/>
          </a:prstGeom>
        </p:spPr>
      </p:pic>
      <p:sp>
        <p:nvSpPr>
          <p:cNvPr id="2" name="Titel 1">
            <a:extLst>
              <a:ext uri="{FF2B5EF4-FFF2-40B4-BE49-F238E27FC236}">
                <a16:creationId xmlns:a16="http://schemas.microsoft.com/office/drawing/2014/main" id="{93C39604-AE14-494A-C77F-A124C4A6D32F}"/>
              </a:ext>
            </a:extLst>
          </p:cNvPr>
          <p:cNvSpPr>
            <a:spLocks noGrp="1"/>
          </p:cNvSpPr>
          <p:nvPr>
            <p:ph type="title"/>
          </p:nvPr>
        </p:nvSpPr>
        <p:spPr>
          <a:xfrm>
            <a:off x="539750" y="539750"/>
            <a:ext cx="6210300" cy="569913"/>
          </a:xfrm>
        </p:spPr>
        <p:txBody>
          <a:bodyPr/>
          <a:lstStyle/>
          <a:p>
            <a:r>
              <a:rPr lang="da-DK" dirty="0"/>
              <a:t>Forord</a:t>
            </a:r>
            <a:endParaRPr lang="da-DK" b="0" dirty="0"/>
          </a:p>
        </p:txBody>
      </p:sp>
      <p:sp>
        <p:nvSpPr>
          <p:cNvPr id="14" name="Pladsholder til slidenummer 13">
            <a:extLst>
              <a:ext uri="{FF2B5EF4-FFF2-40B4-BE49-F238E27FC236}">
                <a16:creationId xmlns:a16="http://schemas.microsoft.com/office/drawing/2014/main" id="{31D51083-ABEE-5CD2-61EF-4C424F036866}"/>
              </a:ext>
            </a:extLst>
          </p:cNvPr>
          <p:cNvSpPr>
            <a:spLocks noGrp="1"/>
          </p:cNvSpPr>
          <p:nvPr>
            <p:ph type="sldNum" sz="quarter" idx="12"/>
          </p:nvPr>
        </p:nvSpPr>
        <p:spPr>
          <a:xfrm>
            <a:off x="9180000" y="6356350"/>
            <a:ext cx="2743200" cy="365125"/>
          </a:xfrm>
        </p:spPr>
        <p:txBody>
          <a:bodyPr/>
          <a:lstStyle/>
          <a:p>
            <a:fld id="{5A0D23CF-C5A3-5445-819D-C647D180BB4B}" type="slidenum">
              <a:rPr lang="da-DK" smtClean="0">
                <a:solidFill>
                  <a:schemeClr val="bg1">
                    <a:lumMod val="65000"/>
                  </a:schemeClr>
                </a:solidFill>
              </a:rPr>
              <a:pPr/>
              <a:t>3</a:t>
            </a:fld>
            <a:endParaRPr lang="da-DK" dirty="0">
              <a:solidFill>
                <a:schemeClr val="bg1">
                  <a:lumMod val="65000"/>
                </a:schemeClr>
              </a:solidFill>
            </a:endParaRPr>
          </a:p>
        </p:txBody>
      </p:sp>
      <p:sp>
        <p:nvSpPr>
          <p:cNvPr id="8" name="Pladsholder til tekst 7">
            <a:extLst>
              <a:ext uri="{FF2B5EF4-FFF2-40B4-BE49-F238E27FC236}">
                <a16:creationId xmlns:a16="http://schemas.microsoft.com/office/drawing/2014/main" id="{C909AFC7-6159-DE71-85FD-284641780493}"/>
              </a:ext>
            </a:extLst>
          </p:cNvPr>
          <p:cNvSpPr>
            <a:spLocks noGrp="1"/>
          </p:cNvSpPr>
          <p:nvPr>
            <p:ph type="body" sz="quarter" idx="13"/>
          </p:nvPr>
        </p:nvSpPr>
        <p:spPr>
          <a:xfrm>
            <a:off x="539750" y="1109663"/>
            <a:ext cx="6450985" cy="4842426"/>
          </a:xfrm>
        </p:spPr>
        <p:txBody>
          <a:bodyPr numCol="2" spcCol="360000">
            <a:normAutofit fontScale="92500" lnSpcReduction="10000"/>
          </a:bodyPr>
          <a:lstStyle/>
          <a:p>
            <a:pPr marL="0" indent="0">
              <a:buNone/>
            </a:pPr>
            <a:r>
              <a:rPr lang="da-DK" sz="1100" dirty="0"/>
              <a:t>Som virksomhed har vi et ansvar. Et ansvar for</a:t>
            </a:r>
            <a:br>
              <a:rPr lang="da-DK" sz="1100" dirty="0"/>
            </a:br>
            <a:r>
              <a:rPr lang="da-DK" sz="1100" dirty="0"/>
              <a:t>miljøet (E), det omgivende samfund,  medarbejderne (S) og for at drive virksomheden på en ansvarlig og gennemsigtig måde (G).</a:t>
            </a:r>
          </a:p>
          <a:p>
            <a:pPr marL="0" indent="0">
              <a:buNone/>
            </a:pPr>
            <a:r>
              <a:rPr lang="da-DK" sz="1100" dirty="0"/>
              <a:t>Vi har arbejdet med bæredygtighed i mange år, og siden 2022 har vi prioriteret at registrere vores CO</a:t>
            </a:r>
            <a:r>
              <a:rPr lang="da-DK" sz="1100" baseline="-25000" dirty="0"/>
              <a:t>2</a:t>
            </a:r>
            <a:r>
              <a:rPr lang="da-DK" sz="1100" dirty="0"/>
              <a:t>-forbrug. Det gør vi for at bidrage til en mere bæredygtig verden, men også for at være en attraktiv arbejdsplads og leverandør, som medarbejdere og kunder kan spejle sig i.</a:t>
            </a:r>
          </a:p>
          <a:p>
            <a:pPr marL="0" indent="0">
              <a:buNone/>
            </a:pPr>
            <a:r>
              <a:rPr lang="da-DK" sz="1100" dirty="0"/>
              <a:t>Vi har sat et ambitiøst mål om at reducere vores CO</a:t>
            </a:r>
            <a:r>
              <a:rPr lang="da-DK" sz="1100" baseline="-25000" dirty="0"/>
              <a:t>2</a:t>
            </a:r>
            <a:r>
              <a:rPr lang="da-DK" sz="1100" dirty="0"/>
              <a:t>-udledning (</a:t>
            </a:r>
            <a:r>
              <a:rPr lang="da-DK" sz="1100" dirty="0" err="1"/>
              <a:t>Scope</a:t>
            </a:r>
            <a:r>
              <a:rPr lang="da-DK" sz="1100" dirty="0"/>
              <a:t> 1, 2 og 3) med 5 % om året, men lige så vigtigt arbejder vi på at påvirke der, hvor vi har indflydelse - ved at give kunderne mere bæredygtige alternativer, ved at anvende montagemetoder, så produkterne kan genbruges, og ved at påvirke vores leverandører, der står for mere end 90 % af vores samlede udledning (</a:t>
            </a:r>
            <a:r>
              <a:rPr lang="da-DK" sz="1100" dirty="0" err="1"/>
              <a:t>Scope</a:t>
            </a:r>
            <a:r>
              <a:rPr lang="da-DK" sz="1100" dirty="0"/>
              <a:t> 3).</a:t>
            </a:r>
          </a:p>
          <a:p>
            <a:pPr marL="0" indent="0">
              <a:buNone/>
            </a:pPr>
            <a:r>
              <a:rPr lang="da-DK" sz="1100" dirty="0"/>
              <a:t>Medarbejderne er - også hos Alpha Akustik - den vigtigste ressource, og det har altid været vigtigt at skabe en god arbejdsplads, hvor det er trygt, udviklende og sjovt at gå på arbejde. Nogle medarbejdere er meget på kontoret, og andre kun sjældent, men det har højeste prioritet for den daglige ledelse, at alle føler, at de hører til det samme team – at de støtter hinanden og arbejder mod de samme mål.</a:t>
            </a:r>
          </a:p>
          <a:p>
            <a:pPr marL="0" indent="0">
              <a:buNone/>
            </a:pPr>
            <a:r>
              <a:rPr lang="da-DK" sz="1100" dirty="0"/>
              <a:t>I de fire år, vi har beregnet vores CO</a:t>
            </a:r>
            <a:r>
              <a:rPr lang="da-DK" sz="1100" baseline="-25000" dirty="0"/>
              <a:t>2</a:t>
            </a:r>
            <a:r>
              <a:rPr lang="da-DK" sz="1100" dirty="0"/>
              <a:t>-udledning, har vi gjort betydelige fremskridt – men vi har også taget de lette skridt. Det bliver vanskeligere for hvert år, og vi bliver mere afhængige af de produkter, vi har til rådighed, og hvor meget producenterne kan optimere eksisterende produkter. Men vi fastholder arbejdet med at motivere medarbejdere og fastholder ambitionen om at reducere med 5 % hvert år.</a:t>
            </a:r>
          </a:p>
          <a:p>
            <a:pPr marL="0" indent="0">
              <a:buNone/>
            </a:pPr>
            <a:r>
              <a:rPr lang="da-DK" sz="1100" dirty="0"/>
              <a:t>Udledningen i 2024 og 2025 er stort set den samme. CO</a:t>
            </a:r>
            <a:r>
              <a:rPr lang="da-DK" sz="1100" baseline="-25000" dirty="0"/>
              <a:t>2</a:t>
            </a:r>
            <a:r>
              <a:rPr lang="da-DK" sz="1100" dirty="0"/>
              <a:t>-udslippet er faldet fra 473,08 ton </a:t>
            </a:r>
            <a:r>
              <a:rPr lang="da-DK" sz="1100" dirty="0" err="1"/>
              <a:t>CO₂e</a:t>
            </a:r>
            <a:r>
              <a:rPr lang="da-DK" sz="1100" dirty="0"/>
              <a:t> til 465,65 ton </a:t>
            </a:r>
            <a:r>
              <a:rPr lang="da-DK" sz="1100" dirty="0" err="1"/>
              <a:t>CO₂e</a:t>
            </a:r>
            <a:r>
              <a:rPr lang="da-DK" sz="1100" dirty="0"/>
              <a:t> (et fald på 1,57 %), men vores omsætning er også faldet en smule. Så vi har ikke nået vores mål på en reduktion på 5 % i 2025. </a:t>
            </a:r>
          </a:p>
          <a:p>
            <a:pPr marL="0" indent="0">
              <a:buNone/>
            </a:pPr>
            <a:r>
              <a:rPr lang="da-DK" sz="1100" dirty="0"/>
              <a:t>Det skyldes blandt andet prisstigninger, og at vi er blevet bedre til at registrere data de rigtige steder, hvilket kan betyde et højere CO₂-udslip. Rapporten og processen med at udarbejde ESG-beregningerne tydeliggør til gengæld, hvor vi kan sætte ind for at optimere.  </a:t>
            </a:r>
          </a:p>
          <a:p>
            <a:pPr marL="0" indent="0">
              <a:buNone/>
            </a:pPr>
            <a:r>
              <a:rPr lang="da-DK" sz="1100" dirty="0"/>
              <a:t>Som det fremgår på side 5, Environment – miljø og klima,  sker der løbende opdateringer i både vores detaljegrad og i Klimakompasset, hvilket gør det svært at lave en én til én sammenligning fra år til år.</a:t>
            </a:r>
          </a:p>
          <a:p>
            <a:pPr marL="0" indent="0">
              <a:buNone/>
            </a:pPr>
            <a:r>
              <a:rPr lang="da-DK" sz="1100" dirty="0"/>
              <a:t>Vi bliver vi hele tiden klogere på vores eget CO₂-udslip, og dermed også på, hvor vi kan lave ændringer, for at skabe forbedringer. </a:t>
            </a:r>
          </a:p>
          <a:p>
            <a:pPr marL="0" indent="0">
              <a:buNone/>
            </a:pPr>
            <a:r>
              <a:rPr lang="da-DK" sz="1100" dirty="0"/>
              <a:t>Tak til alle, der har bidraget.</a:t>
            </a:r>
          </a:p>
          <a:p>
            <a:pPr marL="0" indent="0">
              <a:buNone/>
            </a:pPr>
            <a:r>
              <a:rPr lang="da-DK" sz="1100" b="1" dirty="0"/>
              <a:t>Ole Vestergaard</a:t>
            </a:r>
            <a:br>
              <a:rPr lang="da-DK" sz="1100" b="1" dirty="0"/>
            </a:br>
            <a:r>
              <a:rPr lang="da-DK" sz="1100" dirty="0"/>
              <a:t>CEO og medejer af Alpha Akustik</a:t>
            </a:r>
          </a:p>
        </p:txBody>
      </p:sp>
      <p:sp>
        <p:nvSpPr>
          <p:cNvPr id="3" name="Pladsholder til slidenummer 4">
            <a:extLst>
              <a:ext uri="{FF2B5EF4-FFF2-40B4-BE49-F238E27FC236}">
                <a16:creationId xmlns:a16="http://schemas.microsoft.com/office/drawing/2014/main" id="{30601F80-19A2-0A7B-4D20-5C55076D93A2}"/>
              </a:ext>
            </a:extLst>
          </p:cNvPr>
          <p:cNvSpPr txBox="1">
            <a:spLocks/>
          </p:cNvSpPr>
          <p:nvPr/>
        </p:nvSpPr>
        <p:spPr>
          <a:xfrm>
            <a:off x="5510361" y="5765846"/>
            <a:ext cx="2743200" cy="365125"/>
          </a:xfrm>
          <a:prstGeom prst="rect">
            <a:avLst/>
          </a:prstGeom>
        </p:spPr>
        <p:txBody>
          <a:bodyPr vert="horz" lIns="0" tIns="0" rIns="0" bIns="0" rtlCol="0">
            <a:normAutofit/>
          </a:bodyPr>
          <a:lstStyle>
            <a:lvl1pPr marL="0" indent="0" algn="r" defTabSz="914400" rtl="0" eaLnBrk="1" latinLnBrk="0" hangingPunct="1">
              <a:lnSpc>
                <a:spcPct val="90000"/>
              </a:lnSpc>
              <a:spcBef>
                <a:spcPts val="1000"/>
              </a:spcBef>
              <a:buFontTx/>
              <a:buNone/>
              <a:defRPr sz="1200" b="1" kern="1200">
                <a:solidFill>
                  <a:schemeClr val="bg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solidFill>
                <a:schemeClr val="tx1"/>
              </a:solidFill>
              <a:latin typeface="+mn-lt"/>
            </a:endParaRPr>
          </a:p>
        </p:txBody>
      </p:sp>
      <p:sp>
        <p:nvSpPr>
          <p:cNvPr id="17" name="Pladsholder til indhold 2">
            <a:extLst>
              <a:ext uri="{FF2B5EF4-FFF2-40B4-BE49-F238E27FC236}">
                <a16:creationId xmlns:a16="http://schemas.microsoft.com/office/drawing/2014/main" id="{89C6BD1F-6E30-2520-CEE7-B04FEE05BD8F}"/>
              </a:ext>
            </a:extLst>
          </p:cNvPr>
          <p:cNvSpPr txBox="1">
            <a:spLocks/>
          </p:cNvSpPr>
          <p:nvPr/>
        </p:nvSpPr>
        <p:spPr>
          <a:xfrm>
            <a:off x="8412046" y="2035648"/>
            <a:ext cx="3165793" cy="1756554"/>
          </a:xfrm>
          <a:prstGeom prst="rect">
            <a:avLst/>
          </a:prstGeom>
        </p:spPr>
        <p:txBody>
          <a:bodyPr vert="horz" lIns="0" tIns="0" rIns="0" bIns="0" rtlCol="0">
            <a:noAutofit/>
          </a:bodyPr>
          <a:lstStyle>
            <a:lvl1pPr marL="162000" indent="-162000" algn="l" defTabSz="914400" rtl="0" eaLnBrk="1" latinLnBrk="0" hangingPunct="1">
              <a:lnSpc>
                <a:spcPct val="90000"/>
              </a:lnSpc>
              <a:spcBef>
                <a:spcPts val="10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1pPr>
            <a:lvl2pPr marL="342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2pPr>
            <a:lvl3pPr marL="504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3pPr>
            <a:lvl4pPr marL="702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4pPr>
            <a:lvl5pPr marL="864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Font typeface="Arial" panose="020B0604020202020204" pitchFamily="34" charset="0"/>
              <a:buNone/>
            </a:pPr>
            <a:r>
              <a:rPr lang="da-DK" sz="1400" i="1" kern="100" dirty="0">
                <a:latin typeface="+mn-lt"/>
                <a:ea typeface="Calibri" panose="020F0502020204030204" pitchFamily="34" charset="0"/>
                <a:cs typeface="Times New Roman" panose="02020603050405020304" pitchFamily="18" charset="0"/>
              </a:rPr>
              <a:t>”Vi har et ansvar over for vores klode, de mennesker der bor på den og for de kommende generationer. </a:t>
            </a:r>
            <a:br>
              <a:rPr lang="da-DK" sz="1400" i="1" kern="100" dirty="0">
                <a:latin typeface="+mn-lt"/>
                <a:ea typeface="Calibri" panose="020F0502020204030204" pitchFamily="34" charset="0"/>
                <a:cs typeface="Times New Roman" panose="02020603050405020304" pitchFamily="18" charset="0"/>
              </a:rPr>
            </a:br>
            <a:r>
              <a:rPr lang="da-DK" sz="1400" i="1" kern="100" dirty="0">
                <a:latin typeface="+mn-lt"/>
                <a:ea typeface="Calibri" panose="020F0502020204030204" pitchFamily="34" charset="0"/>
                <a:cs typeface="Times New Roman" panose="02020603050405020304" pitchFamily="18" charset="0"/>
              </a:rPr>
              <a:t>Vi tager det alvorligt og er fast besluttet på at gøre en forskel”</a:t>
            </a:r>
            <a:br>
              <a:rPr lang="da-DK" sz="1400" i="1" kern="100" dirty="0">
                <a:latin typeface="+mn-lt"/>
                <a:ea typeface="Calibri" panose="020F0502020204030204" pitchFamily="34" charset="0"/>
                <a:cs typeface="Times New Roman" panose="02020603050405020304" pitchFamily="18" charset="0"/>
              </a:rPr>
            </a:br>
            <a:br>
              <a:rPr lang="da-DK" sz="1400" i="1" kern="100" dirty="0">
                <a:latin typeface="+mn-lt"/>
                <a:ea typeface="Calibri" panose="020F0502020204030204" pitchFamily="34" charset="0"/>
                <a:cs typeface="Times New Roman" panose="02020603050405020304" pitchFamily="18" charset="0"/>
              </a:rPr>
            </a:br>
            <a:r>
              <a:rPr lang="da-DK" sz="1400" b="1" kern="100" dirty="0">
                <a:solidFill>
                  <a:schemeClr val="tx2"/>
                </a:solidFill>
                <a:latin typeface="+mj-lt"/>
                <a:ea typeface="Calibri" panose="020F0502020204030204" pitchFamily="34" charset="0"/>
                <a:cs typeface="Times New Roman" panose="02020603050405020304" pitchFamily="18" charset="0"/>
              </a:rPr>
              <a:t>Ole Vestergaard </a:t>
            </a:r>
            <a:br>
              <a:rPr lang="da-DK" kern="100" dirty="0">
                <a:solidFill>
                  <a:schemeClr val="tx2"/>
                </a:solidFill>
                <a:latin typeface="+mn-lt"/>
                <a:ea typeface="Calibri" panose="020F0502020204030204" pitchFamily="34" charset="0"/>
                <a:cs typeface="Times New Roman" panose="02020603050405020304" pitchFamily="18" charset="0"/>
              </a:rPr>
            </a:br>
            <a:r>
              <a:rPr lang="da-DK" kern="100" dirty="0">
                <a:solidFill>
                  <a:schemeClr val="tx2"/>
                </a:solidFill>
                <a:latin typeface="+mn-lt"/>
                <a:ea typeface="Calibri" panose="020F0502020204030204" pitchFamily="34" charset="0"/>
                <a:cs typeface="Times New Roman" panose="02020603050405020304" pitchFamily="18" charset="0"/>
              </a:rPr>
              <a:t>CEO, Alpha Akustik</a:t>
            </a:r>
          </a:p>
        </p:txBody>
      </p:sp>
      <p:pic>
        <p:nvPicPr>
          <p:cNvPr id="18" name="Billede 17">
            <a:extLst>
              <a:ext uri="{FF2B5EF4-FFF2-40B4-BE49-F238E27FC236}">
                <a16:creationId xmlns:a16="http://schemas.microsoft.com/office/drawing/2014/main" id="{397364FF-BAFC-8C21-431D-77933D4FC900}"/>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164312" y="3408077"/>
            <a:ext cx="2743200" cy="3449923"/>
          </a:xfrm>
          <a:prstGeom prst="rect">
            <a:avLst/>
          </a:prstGeom>
        </p:spPr>
      </p:pic>
      <p:pic>
        <p:nvPicPr>
          <p:cNvPr id="10" name="Billede 9">
            <a:extLst>
              <a:ext uri="{FF2B5EF4-FFF2-40B4-BE49-F238E27FC236}">
                <a16:creationId xmlns:a16="http://schemas.microsoft.com/office/drawing/2014/main" id="{465C8F31-DC94-8E54-38DE-3532D903CFA3}"/>
              </a:ext>
            </a:extLst>
          </p:cNvPr>
          <p:cNvPicPr>
            <a:picLocks noChangeAspect="1"/>
          </p:cNvPicPr>
          <p:nvPr/>
        </p:nvPicPr>
        <p:blipFill>
          <a:blip r:embed="rId5"/>
          <a:stretch>
            <a:fillRect/>
          </a:stretch>
        </p:blipFill>
        <p:spPr>
          <a:xfrm flipH="1">
            <a:off x="8081088" y="1682475"/>
            <a:ext cx="3915840" cy="3087690"/>
          </a:xfrm>
          <a:prstGeom prst="rect">
            <a:avLst/>
          </a:prstGeom>
        </p:spPr>
      </p:pic>
    </p:spTree>
    <p:extLst>
      <p:ext uri="{BB962C8B-B14F-4D97-AF65-F5344CB8AC3E}">
        <p14:creationId xmlns:p14="http://schemas.microsoft.com/office/powerpoint/2010/main" val="773506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D8FE0-26D5-1E2D-9765-C3370DC561A4}"/>
            </a:ext>
          </a:extLst>
        </p:cNvPr>
        <p:cNvGrpSpPr/>
        <p:nvPr/>
      </p:nvGrpSpPr>
      <p:grpSpPr>
        <a:xfrm>
          <a:off x="0" y="0"/>
          <a:ext cx="0" cy="0"/>
          <a:chOff x="0" y="0"/>
          <a:chExt cx="0" cy="0"/>
        </a:xfrm>
      </p:grpSpPr>
      <p:sp>
        <p:nvSpPr>
          <p:cNvPr id="4" name="Tekstfelt 3">
            <a:extLst>
              <a:ext uri="{FF2B5EF4-FFF2-40B4-BE49-F238E27FC236}">
                <a16:creationId xmlns:a16="http://schemas.microsoft.com/office/drawing/2014/main" id="{B5FF15EA-F5C6-346B-77A2-FE0DF2D29CBE}"/>
              </a:ext>
            </a:extLst>
          </p:cNvPr>
          <p:cNvSpPr txBox="1"/>
          <p:nvPr/>
        </p:nvSpPr>
        <p:spPr>
          <a:xfrm>
            <a:off x="1645920" y="1366221"/>
            <a:ext cx="184731" cy="369332"/>
          </a:xfrm>
          <a:prstGeom prst="rect">
            <a:avLst/>
          </a:prstGeom>
          <a:noFill/>
        </p:spPr>
        <p:txBody>
          <a:bodyPr wrap="none" rtlCol="0">
            <a:spAutoFit/>
          </a:bodyPr>
          <a:lstStyle/>
          <a:p>
            <a:endParaRPr lang="da-DK" dirty="0">
              <a:latin typeface="+mj-lt"/>
            </a:endParaRPr>
          </a:p>
        </p:txBody>
      </p:sp>
      <p:pic>
        <p:nvPicPr>
          <p:cNvPr id="11" name="Billede 10">
            <a:extLst>
              <a:ext uri="{FF2B5EF4-FFF2-40B4-BE49-F238E27FC236}">
                <a16:creationId xmlns:a16="http://schemas.microsoft.com/office/drawing/2014/main" id="{AD947345-0AAD-414F-9622-005CE611A4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93137" y="327475"/>
            <a:ext cx="1995441" cy="526415"/>
          </a:xfrm>
          <a:prstGeom prst="rect">
            <a:avLst/>
          </a:prstGeom>
        </p:spPr>
      </p:pic>
      <p:sp>
        <p:nvSpPr>
          <p:cNvPr id="14" name="Pladsholder til slidenummer 13">
            <a:extLst>
              <a:ext uri="{FF2B5EF4-FFF2-40B4-BE49-F238E27FC236}">
                <a16:creationId xmlns:a16="http://schemas.microsoft.com/office/drawing/2014/main" id="{14A4B7ED-ACA9-AD81-6C62-39E82C04667A}"/>
              </a:ext>
            </a:extLst>
          </p:cNvPr>
          <p:cNvSpPr>
            <a:spLocks noGrp="1"/>
          </p:cNvSpPr>
          <p:nvPr>
            <p:ph type="sldNum" sz="quarter" idx="12"/>
          </p:nvPr>
        </p:nvSpPr>
        <p:spPr>
          <a:xfrm>
            <a:off x="9180000" y="6356350"/>
            <a:ext cx="2743200" cy="365125"/>
          </a:xfrm>
        </p:spPr>
        <p:txBody>
          <a:bodyPr/>
          <a:lstStyle/>
          <a:p>
            <a:fld id="{5A0D23CF-C5A3-5445-819D-C647D180BB4B}" type="slidenum">
              <a:rPr lang="da-DK" smtClean="0">
                <a:solidFill>
                  <a:schemeClr val="bg1">
                    <a:lumMod val="65000"/>
                  </a:schemeClr>
                </a:solidFill>
              </a:rPr>
              <a:pPr/>
              <a:t>4</a:t>
            </a:fld>
            <a:endParaRPr lang="da-DK" dirty="0">
              <a:solidFill>
                <a:schemeClr val="bg1">
                  <a:lumMod val="65000"/>
                </a:schemeClr>
              </a:solidFill>
            </a:endParaRPr>
          </a:p>
        </p:txBody>
      </p:sp>
      <p:sp>
        <p:nvSpPr>
          <p:cNvPr id="3" name="Pladsholder til slidenummer 4">
            <a:extLst>
              <a:ext uri="{FF2B5EF4-FFF2-40B4-BE49-F238E27FC236}">
                <a16:creationId xmlns:a16="http://schemas.microsoft.com/office/drawing/2014/main" id="{529A8949-8FCA-8DB4-75AE-F90EFA1BB53E}"/>
              </a:ext>
            </a:extLst>
          </p:cNvPr>
          <p:cNvSpPr txBox="1">
            <a:spLocks/>
          </p:cNvSpPr>
          <p:nvPr/>
        </p:nvSpPr>
        <p:spPr>
          <a:xfrm>
            <a:off x="5510361" y="5765846"/>
            <a:ext cx="2743200" cy="365125"/>
          </a:xfrm>
          <a:prstGeom prst="rect">
            <a:avLst/>
          </a:prstGeom>
        </p:spPr>
        <p:txBody>
          <a:bodyPr vert="horz" lIns="0" tIns="0" rIns="0" bIns="0" rtlCol="0">
            <a:normAutofit/>
          </a:bodyPr>
          <a:lstStyle>
            <a:lvl1pPr marL="0" indent="0" algn="r" defTabSz="914400" rtl="0" eaLnBrk="1" latinLnBrk="0" hangingPunct="1">
              <a:lnSpc>
                <a:spcPct val="90000"/>
              </a:lnSpc>
              <a:spcBef>
                <a:spcPts val="1000"/>
              </a:spcBef>
              <a:buFontTx/>
              <a:buNone/>
              <a:defRPr sz="1200" b="1" kern="1200">
                <a:solidFill>
                  <a:schemeClr val="bg1"/>
                </a:solidFill>
                <a:latin typeface="IBM Plex Sans" panose="020B05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IBM Plex Sans" panose="020B05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IBM Plex Sans" panose="020B05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a-DK" dirty="0">
              <a:solidFill>
                <a:schemeClr val="tx1"/>
              </a:solidFill>
              <a:latin typeface="+mn-lt"/>
            </a:endParaRPr>
          </a:p>
        </p:txBody>
      </p:sp>
      <p:graphicFrame>
        <p:nvGraphicFramePr>
          <p:cNvPr id="28" name="Tabel 27">
            <a:extLst>
              <a:ext uri="{FF2B5EF4-FFF2-40B4-BE49-F238E27FC236}">
                <a16:creationId xmlns:a16="http://schemas.microsoft.com/office/drawing/2014/main" id="{EE97B9B8-355A-B0F3-B4F4-0BA22546EE60}"/>
              </a:ext>
            </a:extLst>
          </p:cNvPr>
          <p:cNvGraphicFramePr>
            <a:graphicFrameLocks noGrp="1"/>
          </p:cNvGraphicFramePr>
          <p:nvPr>
            <p:extLst>
              <p:ext uri="{D42A27DB-BD31-4B8C-83A1-F6EECF244321}">
                <p14:modId xmlns:p14="http://schemas.microsoft.com/office/powerpoint/2010/main" val="3751634830"/>
              </p:ext>
            </p:extLst>
          </p:nvPr>
        </p:nvGraphicFramePr>
        <p:xfrm>
          <a:off x="613977" y="4883149"/>
          <a:ext cx="5482023" cy="1260240"/>
        </p:xfrm>
        <a:graphic>
          <a:graphicData uri="http://schemas.openxmlformats.org/drawingml/2006/table">
            <a:tbl>
              <a:tblPr firstRow="1" bandRow="1">
                <a:tableStyleId>{5C22544A-7EE6-4342-B048-85BDC9FD1C3A}</a:tableStyleId>
              </a:tblPr>
              <a:tblGrid>
                <a:gridCol w="621017">
                  <a:extLst>
                    <a:ext uri="{9D8B030D-6E8A-4147-A177-3AD203B41FA5}">
                      <a16:colId xmlns:a16="http://schemas.microsoft.com/office/drawing/2014/main" val="2491575762"/>
                    </a:ext>
                  </a:extLst>
                </a:gridCol>
                <a:gridCol w="1108651">
                  <a:extLst>
                    <a:ext uri="{9D8B030D-6E8A-4147-A177-3AD203B41FA5}">
                      <a16:colId xmlns:a16="http://schemas.microsoft.com/office/drawing/2014/main" val="55153511"/>
                    </a:ext>
                  </a:extLst>
                </a:gridCol>
                <a:gridCol w="1198669">
                  <a:extLst>
                    <a:ext uri="{9D8B030D-6E8A-4147-A177-3AD203B41FA5}">
                      <a16:colId xmlns:a16="http://schemas.microsoft.com/office/drawing/2014/main" val="4104350538"/>
                    </a:ext>
                  </a:extLst>
                </a:gridCol>
                <a:gridCol w="1217621">
                  <a:extLst>
                    <a:ext uri="{9D8B030D-6E8A-4147-A177-3AD203B41FA5}">
                      <a16:colId xmlns:a16="http://schemas.microsoft.com/office/drawing/2014/main" val="110655875"/>
                    </a:ext>
                  </a:extLst>
                </a:gridCol>
                <a:gridCol w="1336065">
                  <a:extLst>
                    <a:ext uri="{9D8B030D-6E8A-4147-A177-3AD203B41FA5}">
                      <a16:colId xmlns:a16="http://schemas.microsoft.com/office/drawing/2014/main" val="2312283044"/>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000" b="1" u="none" strike="noStrike" dirty="0" err="1">
                          <a:effectLst/>
                          <a:latin typeface="+mn-lt"/>
                        </a:rPr>
                        <a:t>Scope</a:t>
                      </a:r>
                      <a:endParaRPr lang="da-DK" sz="1000" b="1" i="0" u="none" strike="noStrike" dirty="0">
                        <a:solidFill>
                          <a:srgbClr val="000000"/>
                        </a:solidFill>
                        <a:effectLst/>
                        <a:latin typeface="+mn-lt"/>
                      </a:endParaRPr>
                    </a:p>
                  </a:txBody>
                  <a:tcPr marL="108000" marR="72000" anchor="ctr"/>
                </a:tc>
                <a:tc>
                  <a:txBody>
                    <a:bodyPr/>
                    <a:lstStyle/>
                    <a:p>
                      <a:pPr algn="r"/>
                      <a:r>
                        <a:rPr lang="da-DK" sz="1000" b="1" dirty="0">
                          <a:solidFill>
                            <a:schemeClr val="bg1"/>
                          </a:solidFill>
                          <a:latin typeface="+mn-lt"/>
                        </a:rPr>
                        <a:t>Tons </a:t>
                      </a:r>
                      <a:r>
                        <a:rPr lang="da-DK" sz="1000" b="0" u="none" strike="noStrike" kern="1200" dirty="0">
                          <a:solidFill>
                            <a:schemeClr val="lt1"/>
                          </a:solidFill>
                          <a:effectLst/>
                          <a:latin typeface="+mn-lt"/>
                          <a:ea typeface="+mn-ea"/>
                          <a:cs typeface="+mn-cs"/>
                        </a:rPr>
                        <a:t>CO</a:t>
                      </a:r>
                      <a:r>
                        <a:rPr lang="da-DK" sz="1000" b="0" u="none" strike="noStrike" kern="1200" baseline="-25000" dirty="0">
                          <a:solidFill>
                            <a:schemeClr val="lt1"/>
                          </a:solidFill>
                          <a:effectLst/>
                          <a:latin typeface="+mn-lt"/>
                          <a:ea typeface="+mn-ea"/>
                          <a:cs typeface="+mn-cs"/>
                        </a:rPr>
                        <a:t>2</a:t>
                      </a:r>
                      <a:r>
                        <a:rPr lang="da-DK" sz="1000" b="1" dirty="0">
                          <a:solidFill>
                            <a:schemeClr val="bg1"/>
                          </a:solidFill>
                          <a:latin typeface="+mn-lt"/>
                        </a:rPr>
                        <a:t> 2025</a:t>
                      </a:r>
                    </a:p>
                  </a:txBody>
                  <a:tcPr marR="180000" anchor="ctr"/>
                </a:tc>
                <a:tc>
                  <a:txBody>
                    <a:bodyPr/>
                    <a:lstStyle/>
                    <a:p>
                      <a:pPr algn="r"/>
                      <a:r>
                        <a:rPr lang="da-DK" sz="1000" b="1" dirty="0">
                          <a:solidFill>
                            <a:schemeClr val="bg1"/>
                          </a:solidFill>
                          <a:latin typeface="+mn-lt"/>
                        </a:rPr>
                        <a:t>Andel af udledning 2025</a:t>
                      </a:r>
                    </a:p>
                  </a:txBody>
                  <a:tcPr marR="180000" anchor="ctr"/>
                </a:tc>
                <a:tc>
                  <a:txBody>
                    <a:bodyPr/>
                    <a:lstStyle/>
                    <a:p>
                      <a:pPr algn="r"/>
                      <a:r>
                        <a:rPr lang="da-DK" sz="1000" b="1" kern="1200" dirty="0">
                          <a:solidFill>
                            <a:schemeClr val="bg1"/>
                          </a:solidFill>
                          <a:latin typeface="+mn-lt"/>
                          <a:ea typeface="+mn-ea"/>
                          <a:cs typeface="+mn-cs"/>
                        </a:rPr>
                        <a:t>Tons </a:t>
                      </a:r>
                      <a:r>
                        <a:rPr lang="da-DK" sz="1000" b="0" u="none" strike="noStrike" kern="1200" dirty="0">
                          <a:solidFill>
                            <a:schemeClr val="lt1"/>
                          </a:solidFill>
                          <a:effectLst/>
                          <a:latin typeface="+mn-lt"/>
                          <a:ea typeface="+mn-ea"/>
                          <a:cs typeface="+mn-cs"/>
                        </a:rPr>
                        <a:t>CO</a:t>
                      </a:r>
                      <a:r>
                        <a:rPr lang="da-DK" sz="1000" b="0" u="none" strike="noStrike" kern="1200" baseline="-25000" dirty="0">
                          <a:solidFill>
                            <a:schemeClr val="lt1"/>
                          </a:solidFill>
                          <a:effectLst/>
                          <a:latin typeface="+mn-lt"/>
                          <a:ea typeface="+mn-ea"/>
                          <a:cs typeface="+mn-cs"/>
                        </a:rPr>
                        <a:t>2</a:t>
                      </a:r>
                      <a:r>
                        <a:rPr lang="da-DK" sz="1000" b="1" kern="1200" dirty="0">
                          <a:solidFill>
                            <a:schemeClr val="bg1"/>
                          </a:solidFill>
                          <a:latin typeface="+mn-lt"/>
                          <a:ea typeface="+mn-ea"/>
                          <a:cs typeface="+mn-cs"/>
                        </a:rPr>
                        <a:t> 2024</a:t>
                      </a:r>
                    </a:p>
                  </a:txBody>
                  <a:tcPr marR="180000" anchor="ctr"/>
                </a:tc>
                <a:tc>
                  <a:txBody>
                    <a:bodyPr/>
                    <a:lstStyle/>
                    <a:p>
                      <a:pPr algn="r"/>
                      <a:r>
                        <a:rPr lang="da-DK" sz="1000" b="1" kern="1200" dirty="0">
                          <a:solidFill>
                            <a:schemeClr val="bg1"/>
                          </a:solidFill>
                          <a:latin typeface="+mn-lt"/>
                          <a:ea typeface="+mn-ea"/>
                          <a:cs typeface="+mn-cs"/>
                        </a:rPr>
                        <a:t>Andel af udledning 2024</a:t>
                      </a:r>
                    </a:p>
                  </a:txBody>
                  <a:tcPr marR="180000" anchor="ctr"/>
                </a:tc>
                <a:extLst>
                  <a:ext uri="{0D108BD9-81ED-4DB2-BD59-A6C34878D82A}">
                    <a16:rowId xmlns:a16="http://schemas.microsoft.com/office/drawing/2014/main" val="1953198911"/>
                  </a:ext>
                </a:extLst>
              </a:tr>
              <a:tr h="216000">
                <a:tc>
                  <a:txBody>
                    <a:bodyPr/>
                    <a:lstStyle/>
                    <a:p>
                      <a:pPr algn="l" fontAlgn="b"/>
                      <a:r>
                        <a:rPr lang="da-DK" sz="950" u="none" strike="noStrike" dirty="0" err="1">
                          <a:effectLst/>
                          <a:latin typeface="+mn-lt"/>
                        </a:rPr>
                        <a:t>Scope</a:t>
                      </a:r>
                      <a:r>
                        <a:rPr lang="da-DK" sz="950" u="none" strike="noStrike" dirty="0">
                          <a:effectLst/>
                          <a:latin typeface="+mn-lt"/>
                        </a:rPr>
                        <a:t> 1</a:t>
                      </a:r>
                      <a:endParaRPr lang="da-DK" sz="950" b="0" i="0" u="none" strike="noStrike" dirty="0">
                        <a:solidFill>
                          <a:srgbClr val="000000"/>
                        </a:solidFill>
                        <a:effectLst/>
                        <a:latin typeface="+mn-lt"/>
                      </a:endParaRPr>
                    </a:p>
                  </a:txBody>
                  <a:tcPr marL="108000" marR="72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1,32</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rPr>
                        <a:t>0,28 %</a:t>
                      </a:r>
                    </a:p>
                  </a:txBody>
                  <a:tcPr marL="9525" marR="180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8,60</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1,82 %</a:t>
                      </a:r>
                    </a:p>
                  </a:txBody>
                  <a:tcPr marL="9525" marR="180000" marT="9525" marB="0" anchor="ctr"/>
                </a:tc>
                <a:extLst>
                  <a:ext uri="{0D108BD9-81ED-4DB2-BD59-A6C34878D82A}">
                    <a16:rowId xmlns:a16="http://schemas.microsoft.com/office/drawing/2014/main" val="1398330906"/>
                  </a:ext>
                </a:extLst>
              </a:tr>
              <a:tr h="216000">
                <a:tc>
                  <a:txBody>
                    <a:bodyPr/>
                    <a:lstStyle/>
                    <a:p>
                      <a:pPr algn="l" fontAlgn="b"/>
                      <a:r>
                        <a:rPr lang="da-DK" sz="950" u="none" strike="noStrike" dirty="0" err="1">
                          <a:effectLst/>
                          <a:latin typeface="+mn-lt"/>
                        </a:rPr>
                        <a:t>Scope</a:t>
                      </a:r>
                      <a:r>
                        <a:rPr lang="da-DK" sz="950" u="none" strike="noStrike" dirty="0">
                          <a:effectLst/>
                          <a:latin typeface="+mn-lt"/>
                        </a:rPr>
                        <a:t> 2</a:t>
                      </a:r>
                      <a:endParaRPr lang="da-DK" sz="950" b="0" i="0" u="none" strike="noStrike" dirty="0">
                        <a:solidFill>
                          <a:srgbClr val="000000"/>
                        </a:solidFill>
                        <a:effectLst/>
                        <a:latin typeface="+mn-lt"/>
                      </a:endParaRPr>
                    </a:p>
                  </a:txBody>
                  <a:tcPr marL="108000" marR="72000" marT="9525" marB="0" anchor="ctr"/>
                </a:tc>
                <a:tc>
                  <a:txBody>
                    <a:bodyPr/>
                    <a:lstStyle/>
                    <a:p>
                      <a:pPr algn="r" fontAlgn="b"/>
                      <a:r>
                        <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rPr>
                        <a:t>24,07</a:t>
                      </a:r>
                    </a:p>
                  </a:txBody>
                  <a:tcPr marL="9525" marR="180000" marT="9525" marB="0" anchor="ctr"/>
                </a:tc>
                <a:tc>
                  <a:txBody>
                    <a:bodyPr/>
                    <a:lstStyle/>
                    <a:p>
                      <a:pPr algn="r" fontAlgn="b"/>
                      <a:r>
                        <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rPr>
                        <a:t>5,17 %</a:t>
                      </a:r>
                    </a:p>
                  </a:txBody>
                  <a:tcPr marL="9525" marR="180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5,55</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1,17 %</a:t>
                      </a:r>
                    </a:p>
                  </a:txBody>
                  <a:tcPr marL="9525" marR="180000" marT="9525" marB="0" anchor="ctr"/>
                </a:tc>
                <a:extLst>
                  <a:ext uri="{0D108BD9-81ED-4DB2-BD59-A6C34878D82A}">
                    <a16:rowId xmlns:a16="http://schemas.microsoft.com/office/drawing/2014/main" val="1057336554"/>
                  </a:ext>
                </a:extLst>
              </a:tr>
              <a:tr h="216000">
                <a:tc>
                  <a:txBody>
                    <a:bodyPr/>
                    <a:lstStyle/>
                    <a:p>
                      <a:pPr algn="l" fontAlgn="b"/>
                      <a:r>
                        <a:rPr lang="da-DK" sz="950" u="none" strike="noStrike" dirty="0" err="1">
                          <a:effectLst/>
                          <a:latin typeface="+mn-lt"/>
                        </a:rPr>
                        <a:t>Scope</a:t>
                      </a:r>
                      <a:r>
                        <a:rPr lang="da-DK" sz="950" u="none" strike="noStrike" dirty="0">
                          <a:effectLst/>
                          <a:latin typeface="+mn-lt"/>
                        </a:rPr>
                        <a:t> 3</a:t>
                      </a:r>
                      <a:endParaRPr lang="da-DK" sz="950" b="0" i="0" u="none" strike="noStrike" dirty="0">
                        <a:solidFill>
                          <a:srgbClr val="000000"/>
                        </a:solidFill>
                        <a:effectLst/>
                        <a:latin typeface="+mn-lt"/>
                      </a:endParaRPr>
                    </a:p>
                  </a:txBody>
                  <a:tcPr marL="108000" marR="72000" marT="9525" marB="0" anchor="ctr"/>
                </a:tc>
                <a:tc>
                  <a:txBody>
                    <a:bodyPr/>
                    <a:lstStyle/>
                    <a:p>
                      <a:pPr algn="r" fontAlgn="b"/>
                      <a:r>
                        <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rPr>
                        <a:t>440,26</a:t>
                      </a:r>
                    </a:p>
                  </a:txBody>
                  <a:tcPr marL="9525" marR="180000" marT="9525" marB="0" anchor="ctr"/>
                </a:tc>
                <a:tc>
                  <a:txBody>
                    <a:bodyPr/>
                    <a:lstStyle/>
                    <a:p>
                      <a:pPr algn="r" fontAlgn="b"/>
                      <a:r>
                        <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rPr>
                        <a:t>94,55 %</a:t>
                      </a:r>
                    </a:p>
                  </a:txBody>
                  <a:tcPr marL="9525" marR="180000" marT="9525" marB="0" anchor="ctr"/>
                </a:tc>
                <a:tc>
                  <a:txBody>
                    <a:bodyPr/>
                    <a:lstStyle/>
                    <a:p>
                      <a:pPr algn="r" fontAlgn="b"/>
                      <a:r>
                        <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rPr>
                        <a:t>458,93</a:t>
                      </a: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97,01 %</a:t>
                      </a:r>
                    </a:p>
                  </a:txBody>
                  <a:tcPr marL="9525" marR="180000" marT="9525" marB="0" anchor="ctr"/>
                </a:tc>
                <a:extLst>
                  <a:ext uri="{0D108BD9-81ED-4DB2-BD59-A6C34878D82A}">
                    <a16:rowId xmlns:a16="http://schemas.microsoft.com/office/drawing/2014/main" val="27819519"/>
                  </a:ext>
                </a:extLst>
              </a:tr>
              <a:tr h="21600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da-DK" sz="950" u="none" strike="noStrike" dirty="0">
                          <a:effectLst/>
                          <a:latin typeface="+mn-lt"/>
                        </a:rPr>
                        <a:t>Total</a:t>
                      </a:r>
                      <a:endParaRPr lang="da-DK" sz="950" b="0" i="0" u="none" strike="noStrike" dirty="0">
                        <a:solidFill>
                          <a:srgbClr val="000000"/>
                        </a:solidFill>
                        <a:effectLst/>
                        <a:latin typeface="+mn-lt"/>
                      </a:endParaRPr>
                    </a:p>
                  </a:txBody>
                  <a:tcPr marL="108000" marR="72000" marT="9525" marB="0" anchor="ctr"/>
                </a:tc>
                <a:tc>
                  <a:txBody>
                    <a:bodyPr/>
                    <a:lstStyle/>
                    <a:p>
                      <a:pPr algn="r" fontAlgn="b"/>
                      <a:r>
                        <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rPr>
                        <a:t>465,65</a:t>
                      </a:r>
                    </a:p>
                  </a:txBody>
                  <a:tcPr marL="9525" marR="180000" marT="9525" marB="0" anchor="ctr"/>
                </a:tc>
                <a:tc>
                  <a:txBody>
                    <a:bodyPr/>
                    <a:lstStyle/>
                    <a:p>
                      <a:pPr algn="r" fontAlgn="b"/>
                      <a:r>
                        <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rPr>
                        <a:t>100 %</a:t>
                      </a:r>
                    </a:p>
                  </a:txBody>
                  <a:tcPr marL="9525" marR="180000" marT="9525" marB="0" anchor="ctr"/>
                </a:tc>
                <a:tc>
                  <a:txBody>
                    <a:bodyPr/>
                    <a:lstStyle/>
                    <a:p>
                      <a:pPr algn="r" fontAlgn="b"/>
                      <a:r>
                        <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rPr>
                        <a:t>473,08</a:t>
                      </a: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100 %</a:t>
                      </a:r>
                    </a:p>
                  </a:txBody>
                  <a:tcPr marL="9525" marR="180000" marT="9525" marB="0" anchor="ctr"/>
                </a:tc>
                <a:extLst>
                  <a:ext uri="{0D108BD9-81ED-4DB2-BD59-A6C34878D82A}">
                    <a16:rowId xmlns:a16="http://schemas.microsoft.com/office/drawing/2014/main" val="3777795366"/>
                  </a:ext>
                </a:extLst>
              </a:tr>
            </a:tbl>
          </a:graphicData>
        </a:graphic>
      </p:graphicFrame>
      <p:sp>
        <p:nvSpPr>
          <p:cNvPr id="5" name="Titel 1">
            <a:extLst>
              <a:ext uri="{FF2B5EF4-FFF2-40B4-BE49-F238E27FC236}">
                <a16:creationId xmlns:a16="http://schemas.microsoft.com/office/drawing/2014/main" id="{3542D659-BD9D-5007-5012-D97FAD131295}"/>
              </a:ext>
            </a:extLst>
          </p:cNvPr>
          <p:cNvSpPr txBox="1">
            <a:spLocks/>
          </p:cNvSpPr>
          <p:nvPr/>
        </p:nvSpPr>
        <p:spPr>
          <a:xfrm>
            <a:off x="539750" y="539750"/>
            <a:ext cx="6210300" cy="569913"/>
          </a:xfrm>
          <a:prstGeom prst="rect">
            <a:avLst/>
          </a:prstGeom>
        </p:spPr>
        <p:txBody>
          <a:bodyPr vert="horz" lIns="90000" tIns="0" rIns="90000" bIns="0" rtlCol="0" anchor="ctr">
            <a:normAutofit/>
          </a:bodyPr>
          <a:lstStyle>
            <a:lvl1pPr algn="l" defTabSz="914400" rtl="0" eaLnBrk="1" latinLnBrk="0" hangingPunct="1">
              <a:lnSpc>
                <a:spcPct val="90000"/>
              </a:lnSpc>
              <a:spcBef>
                <a:spcPct val="0"/>
              </a:spcBef>
              <a:buNone/>
              <a:defRPr sz="2000" b="1" kern="1200">
                <a:solidFill>
                  <a:schemeClr val="tx2"/>
                </a:solidFill>
                <a:latin typeface="+mj-lt"/>
                <a:ea typeface="+mj-ea"/>
                <a:cs typeface="+mj-cs"/>
              </a:defRPr>
            </a:lvl1pPr>
          </a:lstStyle>
          <a:p>
            <a:r>
              <a:rPr lang="da-DK" dirty="0"/>
              <a:t>Resultater</a:t>
            </a:r>
            <a:endParaRPr lang="da-DK" b="0" dirty="0"/>
          </a:p>
        </p:txBody>
      </p:sp>
      <p:sp>
        <p:nvSpPr>
          <p:cNvPr id="6" name="Pladsholder til tekst 7">
            <a:extLst>
              <a:ext uri="{FF2B5EF4-FFF2-40B4-BE49-F238E27FC236}">
                <a16:creationId xmlns:a16="http://schemas.microsoft.com/office/drawing/2014/main" id="{3540C519-0EB5-707F-FAA3-D51C53C77368}"/>
              </a:ext>
            </a:extLst>
          </p:cNvPr>
          <p:cNvSpPr>
            <a:spLocks noGrp="1"/>
          </p:cNvSpPr>
          <p:nvPr>
            <p:ph type="body" sz="quarter" idx="13"/>
          </p:nvPr>
        </p:nvSpPr>
        <p:spPr>
          <a:xfrm>
            <a:off x="539750" y="1109663"/>
            <a:ext cx="8331295" cy="3393913"/>
          </a:xfrm>
        </p:spPr>
        <p:txBody>
          <a:bodyPr numCol="2" spcCol="360000">
            <a:normAutofit fontScale="85000" lnSpcReduction="20000"/>
          </a:bodyPr>
          <a:lstStyle/>
          <a:p>
            <a:pPr marL="0" indent="0">
              <a:lnSpc>
                <a:spcPct val="120000"/>
              </a:lnSpc>
              <a:buNone/>
            </a:pPr>
            <a:r>
              <a:rPr lang="da-DK" sz="1100" b="1" dirty="0"/>
              <a:t>Udvikling i CO₂-udledning</a:t>
            </a:r>
          </a:p>
          <a:p>
            <a:pPr marL="0" indent="0">
              <a:lnSpc>
                <a:spcPct val="120000"/>
              </a:lnSpc>
              <a:buNone/>
            </a:pPr>
            <a:r>
              <a:rPr lang="da-DK" sz="1100" dirty="0"/>
              <a:t>I 2025 udledte Alpha Akustik 465,65 ton </a:t>
            </a:r>
            <a:r>
              <a:rPr lang="da-DK" sz="1100" dirty="0" err="1"/>
              <a:t>CO₂e</a:t>
            </a:r>
            <a:r>
              <a:rPr lang="da-DK" sz="1100" dirty="0"/>
              <a:t> mod 473,08 ton </a:t>
            </a:r>
            <a:r>
              <a:rPr lang="da-DK" sz="1100" dirty="0" err="1"/>
              <a:t>CO₂e</a:t>
            </a:r>
            <a:r>
              <a:rPr lang="da-DK" sz="1100" dirty="0"/>
              <a:t> i 2024. Det svarer til en reduktion på </a:t>
            </a:r>
            <a:r>
              <a:rPr lang="da-DK" sz="1100" b="1" dirty="0"/>
              <a:t>1,57 %</a:t>
            </a:r>
            <a:r>
              <a:rPr lang="da-DK" sz="1100" dirty="0"/>
              <a:t> i den samlede CO₂-udledning.</a:t>
            </a:r>
          </a:p>
          <a:p>
            <a:pPr marL="0" indent="0">
              <a:lnSpc>
                <a:spcPct val="120000"/>
              </a:lnSpc>
              <a:buNone/>
            </a:pPr>
            <a:r>
              <a:rPr lang="da-DK" sz="1100" dirty="0"/>
              <a:t>Samtidig er sammensætningen af vores udledning ændret. </a:t>
            </a:r>
          </a:p>
          <a:p>
            <a:pPr marL="0" indent="0">
              <a:lnSpc>
                <a:spcPct val="120000"/>
              </a:lnSpc>
              <a:buNone/>
            </a:pPr>
            <a:r>
              <a:rPr lang="da-DK" sz="1100" dirty="0"/>
              <a:t>Vores </a:t>
            </a:r>
            <a:r>
              <a:rPr lang="da-DK" sz="1100" b="1" dirty="0" err="1"/>
              <a:t>Scope</a:t>
            </a:r>
            <a:r>
              <a:rPr lang="da-DK" sz="1100" b="1" dirty="0"/>
              <a:t> 1-udledning</a:t>
            </a:r>
            <a:r>
              <a:rPr lang="da-DK" sz="1100" dirty="0"/>
              <a:t>, som omfatter de direkte udledninger fra virksomhedens egne aktiviteter, herunder kontor, lager og firmabiler, er reduceret markant fra </a:t>
            </a:r>
            <a:r>
              <a:rPr lang="da-DK" sz="1100" b="1" dirty="0"/>
              <a:t>8,60 ton </a:t>
            </a:r>
            <a:r>
              <a:rPr lang="da-DK" sz="1100" b="1" dirty="0" err="1"/>
              <a:t>CO₂e</a:t>
            </a:r>
            <a:r>
              <a:rPr lang="da-DK" sz="1100" b="1" dirty="0"/>
              <a:t> i 2024 til 1,32 ton </a:t>
            </a:r>
            <a:r>
              <a:rPr lang="da-DK" sz="1100" b="1" dirty="0" err="1"/>
              <a:t>CO₂e</a:t>
            </a:r>
            <a:r>
              <a:rPr lang="da-DK" sz="1100" b="1" dirty="0"/>
              <a:t> i 2025</a:t>
            </a:r>
            <a:r>
              <a:rPr lang="da-DK" sz="1100" dirty="0"/>
              <a:t>. </a:t>
            </a:r>
          </a:p>
          <a:p>
            <a:pPr marL="0" indent="0">
              <a:lnSpc>
                <a:spcPct val="120000"/>
              </a:lnSpc>
              <a:buNone/>
            </a:pPr>
            <a:r>
              <a:rPr lang="da-DK" sz="1100" b="1" dirty="0" err="1"/>
              <a:t>Scope</a:t>
            </a:r>
            <a:r>
              <a:rPr lang="da-DK" sz="1100" b="1" dirty="0"/>
              <a:t> 1 </a:t>
            </a:r>
            <a:r>
              <a:rPr lang="da-DK" sz="1100" dirty="0"/>
              <a:t>udgjorde dermed kun </a:t>
            </a:r>
            <a:r>
              <a:rPr lang="da-DK" sz="1100" b="1" dirty="0"/>
              <a:t>0,28 %</a:t>
            </a:r>
            <a:r>
              <a:rPr lang="da-DK" sz="1100" dirty="0"/>
              <a:t> af den samlede udledning mod </a:t>
            </a:r>
            <a:r>
              <a:rPr lang="da-DK" sz="1100" b="1" dirty="0"/>
              <a:t>1,82 %</a:t>
            </a:r>
            <a:r>
              <a:rPr lang="da-DK" sz="1100" dirty="0"/>
              <a:t> året før. En forklaring på det er blandt andet, at vi har skiftet fra benzinbiler (registreres i </a:t>
            </a:r>
            <a:r>
              <a:rPr lang="da-DK" sz="1100" dirty="0" err="1"/>
              <a:t>Scope</a:t>
            </a:r>
            <a:r>
              <a:rPr lang="da-DK" sz="1100" dirty="0"/>
              <a:t> 1) til elbiler (registreres i </a:t>
            </a:r>
            <a:r>
              <a:rPr lang="da-DK" sz="1100" dirty="0" err="1"/>
              <a:t>Scope</a:t>
            </a:r>
            <a:r>
              <a:rPr lang="da-DK" sz="1100" dirty="0"/>
              <a:t> 2) samt et generelt lavere direkte energiforbrug.</a:t>
            </a:r>
          </a:p>
          <a:p>
            <a:pPr marL="0" indent="0">
              <a:lnSpc>
                <a:spcPct val="120000"/>
              </a:lnSpc>
              <a:buNone/>
            </a:pPr>
            <a:r>
              <a:rPr lang="da-DK" sz="1100" dirty="0"/>
              <a:t>Denne omlægning betyder samtidig, at en større del af energiforbruget nu indgår i </a:t>
            </a:r>
            <a:r>
              <a:rPr lang="da-DK" sz="1100" b="1" dirty="0" err="1"/>
              <a:t>Scope</a:t>
            </a:r>
            <a:r>
              <a:rPr lang="da-DK" sz="1100" b="1" dirty="0"/>
              <a:t> 2</a:t>
            </a:r>
            <a:r>
              <a:rPr lang="da-DK" sz="1100" dirty="0"/>
              <a:t>, da elbiler registreres i </a:t>
            </a:r>
            <a:r>
              <a:rPr lang="da-DK" sz="1100" b="1" dirty="0" err="1"/>
              <a:t>Scope</a:t>
            </a:r>
            <a:r>
              <a:rPr lang="da-DK" sz="1100" b="1" dirty="0"/>
              <a:t> 2, </a:t>
            </a:r>
            <a:r>
              <a:rPr lang="da-DK" sz="1100" dirty="0"/>
              <a:t>som er steget fra </a:t>
            </a:r>
            <a:r>
              <a:rPr lang="da-DK" sz="1100" b="1" dirty="0"/>
              <a:t>1,17 %</a:t>
            </a:r>
            <a:r>
              <a:rPr lang="da-DK" sz="1100" dirty="0"/>
              <a:t> af den samlede udledning i 2024 til </a:t>
            </a:r>
            <a:r>
              <a:rPr lang="da-DK" sz="1100" b="1" dirty="0"/>
              <a:t>5,17 %</a:t>
            </a:r>
            <a:r>
              <a:rPr lang="da-DK" sz="1100" dirty="0"/>
              <a:t> i 2025. Stigningen skal derfor primært ses som en konsekvens af en ændret energikilde og den regnskabsmæssige placering af udledningen – ikke som en tilsvarende stigning i virksomhedens samlede klimaaftryk.</a:t>
            </a:r>
          </a:p>
          <a:p>
            <a:pPr marL="0" indent="0">
              <a:lnSpc>
                <a:spcPct val="120000"/>
              </a:lnSpc>
              <a:buNone/>
            </a:pPr>
            <a:r>
              <a:rPr lang="da-DK" sz="1100" dirty="0"/>
              <a:t>Langt størstedelen af vores klimaaftryk ligger fortsat i </a:t>
            </a:r>
            <a:r>
              <a:rPr lang="da-DK" sz="1100" b="1" dirty="0" err="1"/>
              <a:t>Scope</a:t>
            </a:r>
            <a:r>
              <a:rPr lang="da-DK" sz="1100" b="1" dirty="0"/>
              <a:t> 3</a:t>
            </a:r>
            <a:r>
              <a:rPr lang="da-DK" sz="1100" dirty="0"/>
              <a:t>, som omfatter de indirekte udledninger fra vores leverandørkæde og de produkter, vi indkøber. </a:t>
            </a:r>
            <a:r>
              <a:rPr lang="da-DK" sz="1100" b="1" dirty="0" err="1"/>
              <a:t>Scope</a:t>
            </a:r>
            <a:r>
              <a:rPr lang="da-DK" sz="1100" b="1" dirty="0"/>
              <a:t> 3 </a:t>
            </a:r>
            <a:r>
              <a:rPr lang="da-DK" sz="1100" dirty="0"/>
              <a:t>udgjorde </a:t>
            </a:r>
            <a:r>
              <a:rPr lang="da-DK" sz="1100" b="1" dirty="0"/>
              <a:t>94,55 %</a:t>
            </a:r>
            <a:r>
              <a:rPr lang="da-DK" sz="1100" dirty="0"/>
              <a:t> af den samlede udledning i 2025 mod </a:t>
            </a:r>
            <a:r>
              <a:rPr lang="da-DK" sz="1100" b="1" dirty="0"/>
              <a:t>97,01 %</a:t>
            </a:r>
            <a:r>
              <a:rPr lang="da-DK" sz="1100" dirty="0"/>
              <a:t> i 2024 – et fald på </a:t>
            </a:r>
            <a:r>
              <a:rPr lang="da-DK" sz="1100" b="1" dirty="0"/>
              <a:t>2,46 procentpoint</a:t>
            </a:r>
            <a:r>
              <a:rPr lang="da-DK" sz="1100" dirty="0"/>
              <a:t>. Selvom </a:t>
            </a:r>
            <a:r>
              <a:rPr lang="da-DK" sz="1100" dirty="0" err="1"/>
              <a:t>Scope</a:t>
            </a:r>
            <a:r>
              <a:rPr lang="da-DK" sz="1100" dirty="0"/>
              <a:t> 3 fortsat er den klart største udledningskilde, viser udviklingen, at vores egne direkte udledninger er reduceret betydeligt, og at en del af udledningen er flyttet fra </a:t>
            </a:r>
            <a:r>
              <a:rPr lang="da-DK" sz="1100" dirty="0" err="1"/>
              <a:t>Scope</a:t>
            </a:r>
            <a:r>
              <a:rPr lang="da-DK" sz="1100" dirty="0"/>
              <a:t> 1 til </a:t>
            </a:r>
            <a:r>
              <a:rPr lang="da-DK" sz="1100" dirty="0" err="1"/>
              <a:t>Scope</a:t>
            </a:r>
            <a:r>
              <a:rPr lang="da-DK" sz="1100" dirty="0"/>
              <a:t> 2 som følge af, at vi har erstattet benzinbiler med elbiler. </a:t>
            </a:r>
          </a:p>
          <a:p>
            <a:pPr marL="0" indent="0">
              <a:lnSpc>
                <a:spcPct val="120000"/>
              </a:lnSpc>
              <a:buNone/>
            </a:pPr>
            <a:r>
              <a:rPr lang="da-DK" sz="1100" dirty="0"/>
              <a:t>Da </a:t>
            </a:r>
            <a:r>
              <a:rPr lang="da-DK" sz="1100" b="1" dirty="0" err="1"/>
              <a:t>Scope</a:t>
            </a:r>
            <a:r>
              <a:rPr lang="da-DK" sz="1100" b="1" dirty="0"/>
              <a:t> 3 </a:t>
            </a:r>
            <a:r>
              <a:rPr lang="da-DK" sz="1100" dirty="0"/>
              <a:t>primært afhænger af vores leverandørers klimaaftryk, er det samtidig her, vi ser det største potentiale for yderligere reduktioner. </a:t>
            </a:r>
          </a:p>
          <a:p>
            <a:pPr marL="0" indent="0">
              <a:lnSpc>
                <a:spcPct val="120000"/>
              </a:lnSpc>
              <a:buNone/>
            </a:pPr>
            <a:r>
              <a:rPr lang="da-DK" sz="1100" dirty="0"/>
              <a:t>Derfor vil vi fortsat styrke dialogen med vores leverandører og samarbejdspartnere om dokumentation, bæredygtighedsstrategier og reduktion af CO₂-udledningen i værdikæden. En lavere CO₂-intensitet hos vores leverandører vil have en direkte positiv effekt på vores samlede klimaaftryk. Den samlede CO₂-udledning er reduceret sammenlignet med 2024. Når udledningen opgøres i forhold til virksomhedens aktivitetsniveau, er billedet dog mere nuanceret. </a:t>
            </a:r>
          </a:p>
          <a:p>
            <a:pPr marL="0" indent="0">
              <a:lnSpc>
                <a:spcPct val="120000"/>
              </a:lnSpc>
              <a:buNone/>
            </a:pPr>
            <a:r>
              <a:rPr lang="da-DK" sz="1100" dirty="0"/>
              <a:t>Da omsætningen var lidt lavere i 2025 end året før, steg CO₂-intensiteten pr. omsat krone med </a:t>
            </a:r>
            <a:r>
              <a:rPr lang="da-DK" sz="1100" b="1" dirty="0"/>
              <a:t>0,74 %</a:t>
            </a:r>
            <a:r>
              <a:rPr lang="da-DK" sz="1100" dirty="0"/>
              <a:t>. Det betyder, at klimaaftrykket pr. omsat krone har været stort set uændret, selvom den samlede CO₂-udledning er faldet.</a:t>
            </a:r>
          </a:p>
          <a:p>
            <a:pPr marL="0" indent="0">
              <a:buNone/>
            </a:pPr>
            <a:endParaRPr lang="da-DK" sz="1100" dirty="0"/>
          </a:p>
        </p:txBody>
      </p:sp>
    </p:spTree>
    <p:extLst>
      <p:ext uri="{BB962C8B-B14F-4D97-AF65-F5344CB8AC3E}">
        <p14:creationId xmlns:p14="http://schemas.microsoft.com/office/powerpoint/2010/main" val="1379642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D9C2C-DE3D-6B1B-8D3B-77DF049C55B8}"/>
            </a:ext>
          </a:extLst>
        </p:cNvPr>
        <p:cNvGrpSpPr/>
        <p:nvPr/>
      </p:nvGrpSpPr>
      <p:grpSpPr>
        <a:xfrm>
          <a:off x="0" y="0"/>
          <a:ext cx="0" cy="0"/>
          <a:chOff x="0" y="0"/>
          <a:chExt cx="0" cy="0"/>
        </a:xfrm>
      </p:grpSpPr>
      <p:sp>
        <p:nvSpPr>
          <p:cNvPr id="25" name="Titel 24">
            <a:extLst>
              <a:ext uri="{FF2B5EF4-FFF2-40B4-BE49-F238E27FC236}">
                <a16:creationId xmlns:a16="http://schemas.microsoft.com/office/drawing/2014/main" id="{7381644C-CBDA-5BD9-1380-DFB401D82B51}"/>
              </a:ext>
            </a:extLst>
          </p:cNvPr>
          <p:cNvSpPr>
            <a:spLocks noGrp="1"/>
          </p:cNvSpPr>
          <p:nvPr>
            <p:ph type="title"/>
          </p:nvPr>
        </p:nvSpPr>
        <p:spPr>
          <a:xfrm>
            <a:off x="4291013" y="539750"/>
            <a:ext cx="7359649" cy="570593"/>
          </a:xfrm>
        </p:spPr>
        <p:txBody>
          <a:bodyPr/>
          <a:lstStyle/>
          <a:p>
            <a:r>
              <a:rPr lang="da-DK" dirty="0"/>
              <a:t>Environment – miljø og klima</a:t>
            </a:r>
          </a:p>
        </p:txBody>
      </p:sp>
      <p:sp>
        <p:nvSpPr>
          <p:cNvPr id="3" name="Pladsholder til slidenummer 2">
            <a:extLst>
              <a:ext uri="{FF2B5EF4-FFF2-40B4-BE49-F238E27FC236}">
                <a16:creationId xmlns:a16="http://schemas.microsoft.com/office/drawing/2014/main" id="{E4FE06DF-A574-83B7-C2D2-749DE06E71A7}"/>
              </a:ext>
            </a:extLst>
          </p:cNvPr>
          <p:cNvSpPr>
            <a:spLocks noGrp="1"/>
          </p:cNvSpPr>
          <p:nvPr>
            <p:ph type="sldNum" sz="quarter" idx="12"/>
          </p:nvPr>
        </p:nvSpPr>
        <p:spPr>
          <a:xfrm>
            <a:off x="9180513" y="6356350"/>
            <a:ext cx="2743200" cy="365125"/>
          </a:xfrm>
        </p:spPr>
        <p:txBody>
          <a:bodyPr/>
          <a:lstStyle/>
          <a:p>
            <a:fld id="{5A0D23CF-C5A3-5445-819D-C647D180BB4B}" type="slidenum">
              <a:rPr lang="da-DK" smtClean="0"/>
              <a:pPr/>
              <a:t>5</a:t>
            </a:fld>
            <a:endParaRPr lang="da-DK" dirty="0"/>
          </a:p>
        </p:txBody>
      </p:sp>
      <p:pic>
        <p:nvPicPr>
          <p:cNvPr id="22" name="Pladsholder til billede 21">
            <a:extLst>
              <a:ext uri="{FF2B5EF4-FFF2-40B4-BE49-F238E27FC236}">
                <a16:creationId xmlns:a16="http://schemas.microsoft.com/office/drawing/2014/main" id="{0DE36D76-E0D1-94DD-7CE6-DADAF35AE33B}"/>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588" y="0"/>
            <a:ext cx="4148138" cy="6858000"/>
          </a:xfrm>
        </p:spPr>
      </p:pic>
      <p:pic>
        <p:nvPicPr>
          <p:cNvPr id="7" name="Grafik 6">
            <a:extLst>
              <a:ext uri="{FF2B5EF4-FFF2-40B4-BE49-F238E27FC236}">
                <a16:creationId xmlns:a16="http://schemas.microsoft.com/office/drawing/2014/main" id="{700D7A8C-7ED6-EE20-CAE4-7F9BBEC943D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47517" y="1728412"/>
            <a:ext cx="2292928" cy="3401176"/>
          </a:xfrm>
          <a:prstGeom prst="rect">
            <a:avLst/>
          </a:prstGeom>
        </p:spPr>
      </p:pic>
      <p:pic>
        <p:nvPicPr>
          <p:cNvPr id="34" name="Billede 33">
            <a:extLst>
              <a:ext uri="{FF2B5EF4-FFF2-40B4-BE49-F238E27FC236}">
                <a16:creationId xmlns:a16="http://schemas.microsoft.com/office/drawing/2014/main" id="{74DF4A61-EB21-795F-ECE8-F544BE1F5C0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3137" y="327475"/>
            <a:ext cx="1995441" cy="526415"/>
          </a:xfrm>
          <a:prstGeom prst="rect">
            <a:avLst/>
          </a:prstGeom>
        </p:spPr>
      </p:pic>
      <p:graphicFrame>
        <p:nvGraphicFramePr>
          <p:cNvPr id="6" name="Tabel 5">
            <a:extLst>
              <a:ext uri="{FF2B5EF4-FFF2-40B4-BE49-F238E27FC236}">
                <a16:creationId xmlns:a16="http://schemas.microsoft.com/office/drawing/2014/main" id="{22EB9CEB-BC43-6415-7AB4-D0C9DEE93688}"/>
              </a:ext>
            </a:extLst>
          </p:cNvPr>
          <p:cNvGraphicFramePr>
            <a:graphicFrameLocks noGrp="1"/>
          </p:cNvGraphicFramePr>
          <p:nvPr>
            <p:extLst>
              <p:ext uri="{D42A27DB-BD31-4B8C-83A1-F6EECF244321}">
                <p14:modId xmlns:p14="http://schemas.microsoft.com/office/powerpoint/2010/main" val="2179319533"/>
              </p:ext>
            </p:extLst>
          </p:nvPr>
        </p:nvGraphicFramePr>
        <p:xfrm>
          <a:off x="4443843" y="4728916"/>
          <a:ext cx="3913679" cy="1537200"/>
        </p:xfrm>
        <a:graphic>
          <a:graphicData uri="http://schemas.openxmlformats.org/drawingml/2006/table">
            <a:tbl>
              <a:tblPr firstRow="1" bandRow="1">
                <a:tableStyleId>{5C22544A-7EE6-4342-B048-85BDC9FD1C3A}</a:tableStyleId>
              </a:tblPr>
              <a:tblGrid>
                <a:gridCol w="1450010">
                  <a:extLst>
                    <a:ext uri="{9D8B030D-6E8A-4147-A177-3AD203B41FA5}">
                      <a16:colId xmlns:a16="http://schemas.microsoft.com/office/drawing/2014/main" val="2491575762"/>
                    </a:ext>
                  </a:extLst>
                </a:gridCol>
                <a:gridCol w="620655">
                  <a:extLst>
                    <a:ext uri="{9D8B030D-6E8A-4147-A177-3AD203B41FA5}">
                      <a16:colId xmlns:a16="http://schemas.microsoft.com/office/drawing/2014/main" val="55153511"/>
                    </a:ext>
                  </a:extLst>
                </a:gridCol>
                <a:gridCol w="639606">
                  <a:extLst>
                    <a:ext uri="{9D8B030D-6E8A-4147-A177-3AD203B41FA5}">
                      <a16:colId xmlns:a16="http://schemas.microsoft.com/office/drawing/2014/main" val="4104350538"/>
                    </a:ext>
                  </a:extLst>
                </a:gridCol>
                <a:gridCol w="620655">
                  <a:extLst>
                    <a:ext uri="{9D8B030D-6E8A-4147-A177-3AD203B41FA5}">
                      <a16:colId xmlns:a16="http://schemas.microsoft.com/office/drawing/2014/main" val="110655875"/>
                    </a:ext>
                  </a:extLst>
                </a:gridCol>
                <a:gridCol w="582753">
                  <a:extLst>
                    <a:ext uri="{9D8B030D-6E8A-4147-A177-3AD203B41FA5}">
                      <a16:colId xmlns:a16="http://schemas.microsoft.com/office/drawing/2014/main" val="2312283044"/>
                    </a:ext>
                  </a:extLst>
                </a:gridCol>
              </a:tblGrid>
              <a:tr h="288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b="0" u="none" strike="noStrike" dirty="0">
                          <a:effectLst/>
                          <a:latin typeface="+mj-lt"/>
                        </a:rPr>
                        <a:t>CO</a:t>
                      </a:r>
                      <a:r>
                        <a:rPr lang="da-DK" sz="1200" b="0" u="none" strike="noStrike" baseline="-25000" dirty="0">
                          <a:effectLst/>
                          <a:latin typeface="+mj-lt"/>
                        </a:rPr>
                        <a:t>2</a:t>
                      </a:r>
                      <a:r>
                        <a:rPr lang="da-DK" sz="1200" b="0" u="none" strike="noStrike" dirty="0">
                          <a:effectLst/>
                          <a:latin typeface="+mj-lt"/>
                        </a:rPr>
                        <a:t>-udledninger i ton (Scope 1+2+3)</a:t>
                      </a:r>
                      <a:endParaRPr lang="da-DK" sz="1200" b="0" i="0" u="none" strike="noStrike" dirty="0">
                        <a:solidFill>
                          <a:srgbClr val="000000"/>
                        </a:solidFill>
                        <a:effectLst/>
                        <a:latin typeface="+mj-lt"/>
                      </a:endParaRPr>
                    </a:p>
                  </a:txBody>
                  <a:tcPr marL="108000" marR="72000" anchor="ctr"/>
                </a:tc>
                <a:tc>
                  <a:txBody>
                    <a:bodyPr/>
                    <a:lstStyle/>
                    <a:p>
                      <a:pPr algn="r"/>
                      <a:r>
                        <a:rPr lang="da-DK" sz="1200" b="0" dirty="0">
                          <a:solidFill>
                            <a:schemeClr val="bg1"/>
                          </a:solidFill>
                          <a:latin typeface="+mj-lt"/>
                        </a:rPr>
                        <a:t>2022</a:t>
                      </a:r>
                    </a:p>
                  </a:txBody>
                  <a:tcPr marR="180000" anchor="ctr"/>
                </a:tc>
                <a:tc>
                  <a:txBody>
                    <a:bodyPr/>
                    <a:lstStyle/>
                    <a:p>
                      <a:pPr algn="r"/>
                      <a:r>
                        <a:rPr lang="da-DK" sz="1200" b="0" dirty="0">
                          <a:solidFill>
                            <a:schemeClr val="bg1"/>
                          </a:solidFill>
                          <a:latin typeface="+mj-lt"/>
                        </a:rPr>
                        <a:t>2023</a:t>
                      </a:r>
                    </a:p>
                  </a:txBody>
                  <a:tcPr marR="180000" anchor="ctr"/>
                </a:tc>
                <a:tc>
                  <a:txBody>
                    <a:bodyPr/>
                    <a:lstStyle/>
                    <a:p>
                      <a:pPr algn="r"/>
                      <a:r>
                        <a:rPr lang="da-DK" sz="1200" b="0" dirty="0">
                          <a:latin typeface="+mj-lt"/>
                        </a:rPr>
                        <a:t>2024</a:t>
                      </a:r>
                    </a:p>
                  </a:txBody>
                  <a:tcPr marR="180000" anchor="ctr"/>
                </a:tc>
                <a:tc>
                  <a:txBody>
                    <a:bodyPr/>
                    <a:lstStyle/>
                    <a:p>
                      <a:pPr algn="r"/>
                      <a:r>
                        <a:rPr lang="da-DK" sz="1200" b="0" dirty="0">
                          <a:latin typeface="+mj-lt"/>
                        </a:rPr>
                        <a:t>2025</a:t>
                      </a:r>
                    </a:p>
                  </a:txBody>
                  <a:tcPr marR="180000" anchor="ctr"/>
                </a:tc>
                <a:extLst>
                  <a:ext uri="{0D108BD9-81ED-4DB2-BD59-A6C34878D82A}">
                    <a16:rowId xmlns:a16="http://schemas.microsoft.com/office/drawing/2014/main" val="1953198911"/>
                  </a:ext>
                </a:extLst>
              </a:tr>
              <a:tr h="216000">
                <a:tc>
                  <a:txBody>
                    <a:bodyPr/>
                    <a:lstStyle/>
                    <a:p>
                      <a:pPr algn="l" fontAlgn="b"/>
                      <a:r>
                        <a:rPr lang="da-DK" sz="950" u="none" strike="noStrike" dirty="0">
                          <a:effectLst/>
                          <a:latin typeface="+mn-lt"/>
                        </a:rPr>
                        <a:t>Energi og processer</a:t>
                      </a:r>
                      <a:endParaRPr lang="da-DK" sz="950" b="0" i="0" u="none" strike="noStrike" dirty="0">
                        <a:solidFill>
                          <a:srgbClr val="000000"/>
                        </a:solidFill>
                        <a:effectLst/>
                        <a:latin typeface="+mn-lt"/>
                      </a:endParaRPr>
                    </a:p>
                  </a:txBody>
                  <a:tcPr marL="108000" marR="72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1,60</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1,33</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u="none" strike="noStrike" dirty="0">
                          <a:effectLst/>
                          <a:latin typeface="+mn-lt"/>
                          <a:ea typeface="Cambria" panose="02040503050406030204" pitchFamily="18" charset="0"/>
                          <a:cs typeface="Arial" panose="020B0604020202020204" pitchFamily="34" charset="0"/>
                        </a:rPr>
                        <a:t>4,67</a:t>
                      </a:r>
                      <a:endParaRPr lang="da-DK" sz="950" b="0" i="0" u="none" strike="noStrike" dirty="0">
                        <a:solidFill>
                          <a:srgbClr val="000000"/>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4,94</a:t>
                      </a:r>
                    </a:p>
                  </a:txBody>
                  <a:tcPr marL="9525" marR="180000" marT="9525" marB="0" anchor="ctr"/>
                </a:tc>
                <a:extLst>
                  <a:ext uri="{0D108BD9-81ED-4DB2-BD59-A6C34878D82A}">
                    <a16:rowId xmlns:a16="http://schemas.microsoft.com/office/drawing/2014/main" val="1398330906"/>
                  </a:ext>
                </a:extLst>
              </a:tr>
              <a:tr h="216000">
                <a:tc>
                  <a:txBody>
                    <a:bodyPr/>
                    <a:lstStyle/>
                    <a:p>
                      <a:pPr algn="l" fontAlgn="b"/>
                      <a:r>
                        <a:rPr lang="da-DK" sz="950" u="none" strike="noStrike" dirty="0">
                          <a:effectLst/>
                          <a:latin typeface="+mn-lt"/>
                        </a:rPr>
                        <a:t>Indkøb</a:t>
                      </a:r>
                      <a:endParaRPr lang="da-DK" sz="950" b="0" i="0" u="none" strike="noStrike" dirty="0">
                        <a:solidFill>
                          <a:srgbClr val="000000"/>
                        </a:solidFill>
                        <a:effectLst/>
                        <a:latin typeface="+mn-lt"/>
                      </a:endParaRPr>
                    </a:p>
                  </a:txBody>
                  <a:tcPr marL="108000" marR="72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463,53</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435,31</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u="none" strike="noStrike" dirty="0">
                          <a:effectLst/>
                          <a:latin typeface="+mn-lt"/>
                          <a:ea typeface="Cambria" panose="02040503050406030204" pitchFamily="18" charset="0"/>
                          <a:cs typeface="Arial" panose="020B0604020202020204" pitchFamily="34" charset="0"/>
                        </a:rPr>
                        <a:t>434,35</a:t>
                      </a:r>
                      <a:endParaRPr lang="da-DK" sz="950" b="0" i="0" u="none" strike="noStrike" dirty="0">
                        <a:solidFill>
                          <a:srgbClr val="000000"/>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425,22</a:t>
                      </a:r>
                    </a:p>
                  </a:txBody>
                  <a:tcPr marL="9525" marR="180000" marT="9525" marB="0" anchor="ctr"/>
                </a:tc>
                <a:extLst>
                  <a:ext uri="{0D108BD9-81ED-4DB2-BD59-A6C34878D82A}">
                    <a16:rowId xmlns:a16="http://schemas.microsoft.com/office/drawing/2014/main" val="1057336554"/>
                  </a:ext>
                </a:extLst>
              </a:tr>
              <a:tr h="216000">
                <a:tc>
                  <a:txBody>
                    <a:bodyPr/>
                    <a:lstStyle/>
                    <a:p>
                      <a:pPr algn="l" fontAlgn="b"/>
                      <a:r>
                        <a:rPr lang="da-DK" sz="950" u="none" strike="noStrike" dirty="0">
                          <a:effectLst/>
                          <a:latin typeface="+mn-lt"/>
                        </a:rPr>
                        <a:t>Transport</a:t>
                      </a:r>
                      <a:endParaRPr lang="da-DK" sz="950" b="0" i="0" u="none" strike="noStrike" dirty="0">
                        <a:solidFill>
                          <a:srgbClr val="000000"/>
                        </a:solidFill>
                        <a:effectLst/>
                        <a:latin typeface="+mn-lt"/>
                      </a:endParaRPr>
                    </a:p>
                  </a:txBody>
                  <a:tcPr marL="108000" marR="72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86,33</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36,03</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u="none" strike="noStrike" dirty="0">
                          <a:effectLst/>
                          <a:latin typeface="+mn-lt"/>
                          <a:ea typeface="Cambria" panose="02040503050406030204" pitchFamily="18" charset="0"/>
                          <a:cs typeface="Arial" panose="020B0604020202020204" pitchFamily="34" charset="0"/>
                        </a:rPr>
                        <a:t>33,83</a:t>
                      </a:r>
                      <a:endParaRPr lang="da-DK" sz="950" b="0" i="0" u="none" strike="noStrike" dirty="0">
                        <a:solidFill>
                          <a:srgbClr val="000000"/>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34,89</a:t>
                      </a:r>
                    </a:p>
                  </a:txBody>
                  <a:tcPr marL="9525" marR="180000" marT="9525" marB="0" anchor="ctr"/>
                </a:tc>
                <a:extLst>
                  <a:ext uri="{0D108BD9-81ED-4DB2-BD59-A6C34878D82A}">
                    <a16:rowId xmlns:a16="http://schemas.microsoft.com/office/drawing/2014/main" val="27819519"/>
                  </a:ext>
                </a:extLst>
              </a:tr>
              <a:tr h="216000">
                <a:tc>
                  <a:txBody>
                    <a:bodyPr/>
                    <a:lstStyle/>
                    <a:p>
                      <a:pPr algn="l" fontAlgn="b"/>
                      <a:r>
                        <a:rPr lang="da-DK" sz="950" u="none" strike="noStrike" dirty="0">
                          <a:effectLst/>
                          <a:latin typeface="+mn-lt"/>
                        </a:rPr>
                        <a:t>Affald og genbrug</a:t>
                      </a:r>
                      <a:endParaRPr lang="da-DK" sz="950" b="0" i="0" u="none" strike="noStrike" dirty="0">
                        <a:solidFill>
                          <a:srgbClr val="000000"/>
                        </a:solidFill>
                        <a:effectLst/>
                        <a:latin typeface="+mn-lt"/>
                      </a:endParaRPr>
                    </a:p>
                  </a:txBody>
                  <a:tcPr marL="108000" marR="72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0,00</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0,14</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u="none" strike="noStrike" dirty="0">
                          <a:effectLst/>
                          <a:latin typeface="+mn-lt"/>
                          <a:ea typeface="Cambria" panose="02040503050406030204" pitchFamily="18" charset="0"/>
                          <a:cs typeface="Arial" panose="020B0604020202020204" pitchFamily="34" charset="0"/>
                        </a:rPr>
                        <a:t>0,22</a:t>
                      </a:r>
                      <a:endParaRPr lang="da-DK" sz="950" b="0" i="0" u="none" strike="noStrike" dirty="0">
                        <a:solidFill>
                          <a:srgbClr val="000000"/>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0,60</a:t>
                      </a:r>
                    </a:p>
                  </a:txBody>
                  <a:tcPr marL="9525" marR="180000" marT="9525" marB="0" anchor="ctr"/>
                </a:tc>
                <a:extLst>
                  <a:ext uri="{0D108BD9-81ED-4DB2-BD59-A6C34878D82A}">
                    <a16:rowId xmlns:a16="http://schemas.microsoft.com/office/drawing/2014/main" val="3777795366"/>
                  </a:ext>
                </a:extLst>
              </a:tr>
              <a:tr h="216000">
                <a:tc>
                  <a:txBody>
                    <a:bodyPr/>
                    <a:lstStyle/>
                    <a:p>
                      <a:pPr algn="l" fontAlgn="b"/>
                      <a:r>
                        <a:rPr lang="da-DK" sz="950" u="none" strike="noStrike" dirty="0">
                          <a:effectLst/>
                          <a:latin typeface="+mn-lt"/>
                        </a:rPr>
                        <a:t>Total</a:t>
                      </a:r>
                      <a:endParaRPr lang="da-DK" sz="950" b="0" i="0" u="none" strike="noStrike" dirty="0">
                        <a:solidFill>
                          <a:srgbClr val="000000"/>
                        </a:solidFill>
                        <a:effectLst/>
                        <a:latin typeface="+mn-lt"/>
                      </a:endParaRPr>
                    </a:p>
                  </a:txBody>
                  <a:tcPr marL="108000" marR="72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551,45</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u="none" strike="noStrike" dirty="0">
                          <a:solidFill>
                            <a:schemeClr val="bg1">
                              <a:lumMod val="50000"/>
                            </a:schemeClr>
                          </a:solidFill>
                          <a:effectLst/>
                          <a:latin typeface="+mn-lt"/>
                          <a:ea typeface="Cambria" panose="02040503050406030204" pitchFamily="18" charset="0"/>
                          <a:cs typeface="Arial" panose="020B0604020202020204" pitchFamily="34" charset="0"/>
                        </a:rPr>
                        <a:t>472,82</a:t>
                      </a:r>
                      <a:endParaRPr lang="da-DK" sz="950" b="0" i="0" u="none" strike="noStrike" dirty="0">
                        <a:solidFill>
                          <a:schemeClr val="bg1">
                            <a:lumMod val="50000"/>
                          </a:schemeClr>
                        </a:solidFill>
                        <a:effectLst/>
                        <a:latin typeface="+mn-lt"/>
                        <a:ea typeface="Cambria" panose="02040503050406030204" pitchFamily="18" charset="0"/>
                        <a:cs typeface="Arial" panose="020B0604020202020204" pitchFamily="34" charset="0"/>
                      </a:endParaRP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473,08</a:t>
                      </a:r>
                    </a:p>
                  </a:txBody>
                  <a:tcPr marL="9525" marR="180000" marT="9525" marB="0" anchor="ctr"/>
                </a:tc>
                <a:tc>
                  <a:txBody>
                    <a:bodyPr/>
                    <a:lstStyle/>
                    <a:p>
                      <a:pPr algn="r" fontAlgn="b"/>
                      <a:r>
                        <a:rPr lang="da-DK" sz="950" b="0" i="0" u="none" strike="noStrike" dirty="0">
                          <a:solidFill>
                            <a:srgbClr val="000000"/>
                          </a:solidFill>
                          <a:effectLst/>
                          <a:latin typeface="+mn-lt"/>
                          <a:ea typeface="Cambria" panose="02040503050406030204" pitchFamily="18" charset="0"/>
                          <a:cs typeface="Arial" panose="020B0604020202020204" pitchFamily="34" charset="0"/>
                        </a:rPr>
                        <a:t>465,65</a:t>
                      </a:r>
                    </a:p>
                  </a:txBody>
                  <a:tcPr marL="9525" marR="180000" marT="9525" marB="0" anchor="ctr"/>
                </a:tc>
                <a:extLst>
                  <a:ext uri="{0D108BD9-81ED-4DB2-BD59-A6C34878D82A}">
                    <a16:rowId xmlns:a16="http://schemas.microsoft.com/office/drawing/2014/main" val="1797107712"/>
                  </a:ext>
                </a:extLst>
              </a:tr>
            </a:tbl>
          </a:graphicData>
        </a:graphic>
      </p:graphicFrame>
      <p:sp>
        <p:nvSpPr>
          <p:cNvPr id="4" name="Tekstfelt 3">
            <a:extLst>
              <a:ext uri="{FF2B5EF4-FFF2-40B4-BE49-F238E27FC236}">
                <a16:creationId xmlns:a16="http://schemas.microsoft.com/office/drawing/2014/main" id="{5719E6E0-2098-CC17-4B8F-8B3C6C927FE6}"/>
              </a:ext>
            </a:extLst>
          </p:cNvPr>
          <p:cNvSpPr txBox="1"/>
          <p:nvPr/>
        </p:nvSpPr>
        <p:spPr>
          <a:xfrm>
            <a:off x="4365627" y="1403127"/>
            <a:ext cx="7003683" cy="2723823"/>
          </a:xfrm>
          <a:prstGeom prst="rect">
            <a:avLst/>
          </a:prstGeom>
          <a:noFill/>
        </p:spPr>
        <p:txBody>
          <a:bodyPr wrap="square" numCol="2" spcCol="360000" rtlCol="0">
            <a:spAutoFit/>
          </a:bodyPr>
          <a:lstStyle/>
          <a:p>
            <a:pPr marL="0" indent="0">
              <a:spcBef>
                <a:spcPts val="1000"/>
              </a:spcBef>
              <a:buNone/>
            </a:pPr>
            <a:r>
              <a:rPr lang="da-DK" sz="1000" dirty="0"/>
              <a:t>Klimakompasset er en digital løsning, der stilles til rådighed af Erhvervsstyrelsen. Den benytter vi til at beregne udledning af drivhusgasser, baseret dels på egne data og dels på emissionsfaktorer fra Klimakompassets database, der løbende opdateres. </a:t>
            </a:r>
          </a:p>
          <a:p>
            <a:pPr marL="0" indent="0">
              <a:spcBef>
                <a:spcPts val="1000"/>
              </a:spcBef>
              <a:buNone/>
            </a:pPr>
            <a:r>
              <a:rPr lang="da-DK" sz="1000" dirty="0"/>
              <a:t>Opdateringerne er dels et resultat af mere præcise data, dels et resultat af at produkter udleder mindre drivhusgasser som følge af bæredygtighedstiltag. </a:t>
            </a:r>
          </a:p>
          <a:p>
            <a:pPr>
              <a:spcBef>
                <a:spcPts val="1000"/>
              </a:spcBef>
            </a:pPr>
            <a:r>
              <a:rPr lang="da-DK" sz="1000" dirty="0"/>
              <a:t>For eksempel kan udledningen fra 1.000 kr. brugt på en revisor falde, hvis revisionshuset bruger mere grøn strøm og går over til elbiler. </a:t>
            </a:r>
          </a:p>
          <a:p>
            <a:pPr>
              <a:spcBef>
                <a:spcPts val="1000"/>
              </a:spcBef>
            </a:pPr>
            <a:r>
              <a:rPr lang="da-DK" sz="1000" dirty="0"/>
              <a:t>Det er en løbende proces, der gør det vanskeligt at sammenligne årene direkte, da både datagrundlaget og registreringsmetoderne har udviklet sig. Af samme årsag har vi markeret 2022 og 2023 med grå, da 2024 og 2025 bygger på et mere ensartet og detaljeret datagrundlag.</a:t>
            </a:r>
          </a:p>
        </p:txBody>
      </p:sp>
      <p:sp>
        <p:nvSpPr>
          <p:cNvPr id="5" name="Tekstfelt 4">
            <a:extLst>
              <a:ext uri="{FF2B5EF4-FFF2-40B4-BE49-F238E27FC236}">
                <a16:creationId xmlns:a16="http://schemas.microsoft.com/office/drawing/2014/main" id="{FDC4AC10-DE07-4C77-D51A-1D8BE0AF09F7}"/>
              </a:ext>
            </a:extLst>
          </p:cNvPr>
          <p:cNvSpPr txBox="1"/>
          <p:nvPr/>
        </p:nvSpPr>
        <p:spPr>
          <a:xfrm>
            <a:off x="4458057" y="6222239"/>
            <a:ext cx="3913678" cy="361637"/>
          </a:xfrm>
          <a:prstGeom prst="rect">
            <a:avLst/>
          </a:prstGeom>
          <a:noFill/>
        </p:spPr>
        <p:txBody>
          <a:bodyPr wrap="square" lIns="0" rIns="0" rtlCol="0">
            <a:spAutoFit/>
          </a:bodyPr>
          <a:lstStyle/>
          <a:p>
            <a:r>
              <a:rPr lang="da-DK" sz="900" dirty="0"/>
              <a:t>Da de data, vi benytter, </a:t>
            </a:r>
            <a:r>
              <a:rPr lang="da-DK" sz="850" i="1" dirty="0"/>
              <a:t>og vores evne til at registrere data er blevet mere detaljeret, er det svært at sammenligne andre tal end 2024 og 2025.</a:t>
            </a:r>
            <a:endParaRPr lang="da-DK" sz="850" b="0" i="1" u="none" strike="noStrike" dirty="0">
              <a:solidFill>
                <a:srgbClr val="000000"/>
              </a:solidFill>
              <a:effectLst/>
              <a:latin typeface="Calibri" panose="020F0502020204030204" pitchFamily="34" charset="0"/>
            </a:endParaRPr>
          </a:p>
        </p:txBody>
      </p:sp>
      <p:pic>
        <p:nvPicPr>
          <p:cNvPr id="8" name="Billede 7">
            <a:extLst>
              <a:ext uri="{FF2B5EF4-FFF2-40B4-BE49-F238E27FC236}">
                <a16:creationId xmlns:a16="http://schemas.microsoft.com/office/drawing/2014/main" id="{ACD9F349-C180-F9B4-577E-A230B9BDEE91}"/>
              </a:ext>
            </a:extLst>
          </p:cNvPr>
          <p:cNvPicPr>
            <a:picLocks noChangeAspect="1"/>
          </p:cNvPicPr>
          <p:nvPr/>
        </p:nvPicPr>
        <p:blipFill>
          <a:blip r:embed="rId6"/>
          <a:stretch>
            <a:fillRect/>
          </a:stretch>
        </p:blipFill>
        <p:spPr>
          <a:xfrm>
            <a:off x="7323127" y="4134273"/>
            <a:ext cx="4125005" cy="2814918"/>
          </a:xfrm>
          <a:prstGeom prst="rect">
            <a:avLst/>
          </a:prstGeom>
        </p:spPr>
      </p:pic>
      <p:pic>
        <p:nvPicPr>
          <p:cNvPr id="9" name="Billede 8">
            <a:extLst>
              <a:ext uri="{FF2B5EF4-FFF2-40B4-BE49-F238E27FC236}">
                <a16:creationId xmlns:a16="http://schemas.microsoft.com/office/drawing/2014/main" id="{EBDAD7D4-C27D-DB96-8996-EA7F8E8E4E4C}"/>
              </a:ext>
            </a:extLst>
          </p:cNvPr>
          <p:cNvPicPr>
            <a:picLocks noChangeAspect="1"/>
          </p:cNvPicPr>
          <p:nvPr/>
        </p:nvPicPr>
        <p:blipFill>
          <a:blip r:embed="rId7"/>
          <a:stretch>
            <a:fillRect/>
          </a:stretch>
        </p:blipFill>
        <p:spPr>
          <a:xfrm flipH="1">
            <a:off x="9755179" y="2984829"/>
            <a:ext cx="2436820" cy="2206351"/>
          </a:xfrm>
          <a:prstGeom prst="rect">
            <a:avLst/>
          </a:prstGeom>
        </p:spPr>
      </p:pic>
      <p:sp>
        <p:nvSpPr>
          <p:cNvPr id="12" name="Tekstfelt 11">
            <a:extLst>
              <a:ext uri="{FF2B5EF4-FFF2-40B4-BE49-F238E27FC236}">
                <a16:creationId xmlns:a16="http://schemas.microsoft.com/office/drawing/2014/main" id="{E4D02608-8D82-9A9A-170A-3C59076E5222}"/>
              </a:ext>
            </a:extLst>
          </p:cNvPr>
          <p:cNvSpPr txBox="1"/>
          <p:nvPr/>
        </p:nvSpPr>
        <p:spPr>
          <a:xfrm>
            <a:off x="9793137" y="3024330"/>
            <a:ext cx="2276893" cy="1631985"/>
          </a:xfrm>
          <a:prstGeom prst="rect">
            <a:avLst/>
          </a:prstGeom>
          <a:noFill/>
        </p:spPr>
        <p:txBody>
          <a:bodyPr wrap="square">
            <a:spAutoFit/>
          </a:bodyPr>
          <a:lstStyle/>
          <a:p>
            <a:pPr marL="0" indent="0">
              <a:lnSpc>
                <a:spcPct val="107000"/>
              </a:lnSpc>
              <a:spcAft>
                <a:spcPts val="800"/>
              </a:spcAft>
              <a:buFont typeface="Arial" panose="020B0604020202020204" pitchFamily="34" charset="0"/>
              <a:buNone/>
            </a:pPr>
            <a:r>
              <a:rPr lang="da-DK" sz="1050" i="1" kern="100" dirty="0">
                <a:latin typeface="+mn-lt"/>
                <a:ea typeface="Calibri" panose="020F0502020204030204" pitchFamily="34" charset="0"/>
                <a:cs typeface="Times New Roman" panose="02020603050405020304" pitchFamily="18" charset="0"/>
              </a:rPr>
              <a:t>”Bæredygtighed er mange ting </a:t>
            </a:r>
            <a:br>
              <a:rPr lang="da-DK" sz="1050" i="1" kern="100" dirty="0">
                <a:latin typeface="+mn-lt"/>
                <a:ea typeface="Calibri" panose="020F0502020204030204" pitchFamily="34" charset="0"/>
                <a:cs typeface="Times New Roman" panose="02020603050405020304" pitchFamily="18" charset="0"/>
              </a:rPr>
            </a:br>
            <a:r>
              <a:rPr lang="da-DK" sz="1050" i="1" kern="100" dirty="0">
                <a:latin typeface="+mn-lt"/>
                <a:ea typeface="Calibri" panose="020F0502020204030204" pitchFamily="34" charset="0"/>
                <a:cs typeface="Times New Roman" panose="02020603050405020304" pitchFamily="18" charset="0"/>
              </a:rPr>
              <a:t>og ikke alt fremgår af den CO</a:t>
            </a:r>
            <a:r>
              <a:rPr lang="da-DK" sz="1050" i="1" kern="100" baseline="-25000" dirty="0">
                <a:latin typeface="+mn-lt"/>
                <a:ea typeface="Calibri" panose="020F0502020204030204" pitchFamily="34" charset="0"/>
                <a:cs typeface="Times New Roman" panose="02020603050405020304" pitchFamily="18" charset="0"/>
              </a:rPr>
              <a:t>2</a:t>
            </a:r>
            <a:r>
              <a:rPr lang="da-DK" sz="1050" i="1" kern="100" dirty="0">
                <a:ea typeface="Calibri" panose="020F0502020204030204" pitchFamily="34" charset="0"/>
                <a:cs typeface="Times New Roman" panose="02020603050405020304" pitchFamily="18" charset="0"/>
              </a:rPr>
              <a:t>-</a:t>
            </a:r>
            <a:r>
              <a:rPr lang="da-DK" sz="1050" i="1" kern="100" dirty="0">
                <a:latin typeface="+mn-lt"/>
                <a:ea typeface="Calibri" panose="020F0502020204030204" pitchFamily="34" charset="0"/>
                <a:cs typeface="Times New Roman" panose="02020603050405020304" pitchFamily="18" charset="0"/>
              </a:rPr>
              <a:t>udledning, vi måler. For eksempel har vi meget fokus på at anvende montagemetoder, så det er let at genanvende produkterne”.</a:t>
            </a:r>
            <a:br>
              <a:rPr lang="da-DK" sz="1050" i="1" kern="100" dirty="0">
                <a:latin typeface="+mn-lt"/>
                <a:ea typeface="Calibri" panose="020F0502020204030204" pitchFamily="34" charset="0"/>
                <a:cs typeface="Times New Roman" panose="02020603050405020304" pitchFamily="18" charset="0"/>
              </a:rPr>
            </a:br>
            <a:br>
              <a:rPr lang="da-DK" sz="1050" i="1" kern="100" dirty="0">
                <a:latin typeface="+mn-lt"/>
                <a:ea typeface="Calibri" panose="020F0502020204030204" pitchFamily="34" charset="0"/>
                <a:cs typeface="Times New Roman" panose="02020603050405020304" pitchFamily="18" charset="0"/>
              </a:rPr>
            </a:br>
            <a:r>
              <a:rPr lang="da-DK" sz="1050" b="1" kern="100" dirty="0">
                <a:solidFill>
                  <a:schemeClr val="tx2"/>
                </a:solidFill>
                <a:latin typeface="+mn-lt"/>
                <a:ea typeface="Calibri" panose="020F0502020204030204" pitchFamily="34" charset="0"/>
                <a:cs typeface="Times New Roman" panose="02020603050405020304" pitchFamily="18" charset="0"/>
              </a:rPr>
              <a:t>Lars Hey </a:t>
            </a:r>
            <a:br>
              <a:rPr lang="da-DK" sz="1050" kern="100" dirty="0">
                <a:solidFill>
                  <a:schemeClr val="tx2"/>
                </a:solidFill>
                <a:latin typeface="+mn-lt"/>
                <a:ea typeface="Calibri" panose="020F0502020204030204" pitchFamily="34" charset="0"/>
                <a:cs typeface="Times New Roman" panose="02020603050405020304" pitchFamily="18" charset="0"/>
              </a:rPr>
            </a:br>
            <a:r>
              <a:rPr lang="da-DK" sz="1050" kern="100" dirty="0">
                <a:solidFill>
                  <a:schemeClr val="tx2"/>
                </a:solidFill>
                <a:latin typeface="+mn-lt"/>
                <a:ea typeface="Calibri" panose="020F0502020204030204" pitchFamily="34" charset="0"/>
                <a:cs typeface="Times New Roman" panose="02020603050405020304" pitchFamily="18" charset="0"/>
              </a:rPr>
              <a:t>Salgsdirektør, Alpha Akustik</a:t>
            </a:r>
          </a:p>
        </p:txBody>
      </p:sp>
    </p:spTree>
    <p:extLst>
      <p:ext uri="{BB962C8B-B14F-4D97-AF65-F5344CB8AC3E}">
        <p14:creationId xmlns:p14="http://schemas.microsoft.com/office/powerpoint/2010/main" val="2468669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19A50-62D6-87DC-E28C-F23D10181DD7}"/>
            </a:ext>
          </a:extLst>
        </p:cNvPr>
        <p:cNvGrpSpPr/>
        <p:nvPr/>
      </p:nvGrpSpPr>
      <p:grpSpPr>
        <a:xfrm>
          <a:off x="0" y="0"/>
          <a:ext cx="0" cy="0"/>
          <a:chOff x="0" y="0"/>
          <a:chExt cx="0" cy="0"/>
        </a:xfrm>
      </p:grpSpPr>
      <p:pic>
        <p:nvPicPr>
          <p:cNvPr id="11" name="Pladsholder til billede 10">
            <a:extLst>
              <a:ext uri="{FF2B5EF4-FFF2-40B4-BE49-F238E27FC236}">
                <a16:creationId xmlns:a16="http://schemas.microsoft.com/office/drawing/2014/main" id="{8623D107-4A2B-1B56-3309-7DC4B84598EC}"/>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rot="10800000">
            <a:off x="-1588" y="0"/>
            <a:ext cx="4148138" cy="6858000"/>
          </a:xfrm>
          <a:prstGeom prst="rect">
            <a:avLst/>
          </a:prstGeom>
        </p:spPr>
      </p:pic>
      <p:pic>
        <p:nvPicPr>
          <p:cNvPr id="7" name="Grafik 6">
            <a:extLst>
              <a:ext uri="{FF2B5EF4-FFF2-40B4-BE49-F238E27FC236}">
                <a16:creationId xmlns:a16="http://schemas.microsoft.com/office/drawing/2014/main" id="{7970BE7F-067E-FC96-4356-421D94278C6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77520" y="1661534"/>
            <a:ext cx="2651199" cy="3534931"/>
          </a:xfrm>
          <a:prstGeom prst="rect">
            <a:avLst/>
          </a:prstGeom>
        </p:spPr>
      </p:pic>
      <p:sp>
        <p:nvSpPr>
          <p:cNvPr id="4" name="Titel 3">
            <a:extLst>
              <a:ext uri="{FF2B5EF4-FFF2-40B4-BE49-F238E27FC236}">
                <a16:creationId xmlns:a16="http://schemas.microsoft.com/office/drawing/2014/main" id="{FE2D229A-ED0C-2F20-F88D-EF543C4D472F}"/>
              </a:ext>
            </a:extLst>
          </p:cNvPr>
          <p:cNvSpPr>
            <a:spLocks noGrp="1"/>
          </p:cNvSpPr>
          <p:nvPr>
            <p:ph type="title"/>
          </p:nvPr>
        </p:nvSpPr>
        <p:spPr>
          <a:xfrm>
            <a:off x="4291014" y="539750"/>
            <a:ext cx="3280442" cy="570593"/>
          </a:xfrm>
        </p:spPr>
        <p:txBody>
          <a:bodyPr/>
          <a:lstStyle/>
          <a:p>
            <a:r>
              <a:rPr lang="da-DK" dirty="0"/>
              <a:t>Social – sociale forhold</a:t>
            </a:r>
            <a:endParaRPr lang="da-DK" b="0" dirty="0"/>
          </a:p>
        </p:txBody>
      </p:sp>
      <p:sp>
        <p:nvSpPr>
          <p:cNvPr id="5" name="Pladsholder til slidenummer 4">
            <a:extLst>
              <a:ext uri="{FF2B5EF4-FFF2-40B4-BE49-F238E27FC236}">
                <a16:creationId xmlns:a16="http://schemas.microsoft.com/office/drawing/2014/main" id="{2FB7F79C-A450-987D-606E-55AB3610E971}"/>
              </a:ext>
            </a:extLst>
          </p:cNvPr>
          <p:cNvSpPr>
            <a:spLocks noGrp="1"/>
          </p:cNvSpPr>
          <p:nvPr>
            <p:ph type="sldNum" sz="quarter" idx="12"/>
          </p:nvPr>
        </p:nvSpPr>
        <p:spPr/>
        <p:txBody>
          <a:bodyPr/>
          <a:lstStyle/>
          <a:p>
            <a:fld id="{5A0D23CF-C5A3-5445-819D-C647D180BB4B}" type="slidenum">
              <a:rPr lang="da-DK" smtClean="0">
                <a:latin typeface="+mn-lt"/>
              </a:rPr>
              <a:pPr/>
              <a:t>6</a:t>
            </a:fld>
            <a:endParaRPr lang="da-DK" dirty="0">
              <a:latin typeface="+mn-lt"/>
            </a:endParaRPr>
          </a:p>
        </p:txBody>
      </p:sp>
      <p:sp>
        <p:nvSpPr>
          <p:cNvPr id="8" name="Pladsholder til tekst 7">
            <a:extLst>
              <a:ext uri="{FF2B5EF4-FFF2-40B4-BE49-F238E27FC236}">
                <a16:creationId xmlns:a16="http://schemas.microsoft.com/office/drawing/2014/main" id="{A4145E8C-E338-29BF-8AEC-8C1977274605}"/>
              </a:ext>
            </a:extLst>
          </p:cNvPr>
          <p:cNvSpPr>
            <a:spLocks noGrp="1"/>
          </p:cNvSpPr>
          <p:nvPr>
            <p:ph type="body" sz="quarter" idx="13"/>
          </p:nvPr>
        </p:nvSpPr>
        <p:spPr>
          <a:xfrm>
            <a:off x="4291012" y="1474237"/>
            <a:ext cx="7359649" cy="5056288"/>
          </a:xfrm>
        </p:spPr>
        <p:txBody>
          <a:bodyPr numCol="2" spcCol="360000">
            <a:noAutofit/>
          </a:bodyPr>
          <a:lstStyle/>
          <a:p>
            <a:pPr marL="0" indent="0">
              <a:buNone/>
            </a:pPr>
            <a:r>
              <a:rPr lang="da-DK" sz="1000" b="1" noProof="0" dirty="0">
                <a:solidFill>
                  <a:schemeClr val="tx2"/>
                </a:solidFill>
              </a:rPr>
              <a:t>Arbejdsmiljø</a:t>
            </a:r>
            <a:br>
              <a:rPr lang="da-DK" sz="1000" noProof="0" dirty="0"/>
            </a:br>
            <a:r>
              <a:rPr lang="da-DK" sz="1000" noProof="0" dirty="0"/>
              <a:t>Alpha Akustik skal være et godt sted at arbejde, og vi bruger mange ressourcer på at sikre, at det rent faktisk er tilfældet. Gode, åbne og ærlige relationer mellem medarbejdere er af største betydning for den enkelte, men også for virksomhedens succes.</a:t>
            </a:r>
            <a:r>
              <a:rPr lang="da-DK" sz="1000" dirty="0"/>
              <a:t> </a:t>
            </a:r>
            <a:r>
              <a:rPr lang="da-DK" sz="1000" noProof="0" dirty="0"/>
              <a:t>Vi udfører de lovpligtige APV’er (arbejdspladsvurdering), men også i det daglige</a:t>
            </a:r>
            <a:r>
              <a:rPr lang="da-DK" sz="1000" dirty="0"/>
              <a:t> </a:t>
            </a:r>
            <a:r>
              <a:rPr lang="da-DK" sz="1000" noProof="0" dirty="0"/>
              <a:t>har vi fokus på, at både de fysiske og mentale rammer er gode</a:t>
            </a:r>
            <a:r>
              <a:rPr lang="da-DK" sz="1000" dirty="0"/>
              <a:t>.</a:t>
            </a:r>
            <a:endParaRPr lang="da-DK" sz="1000" strike="sngStrike" noProof="0" dirty="0"/>
          </a:p>
          <a:p>
            <a:pPr marL="0" indent="0">
              <a:buNone/>
            </a:pPr>
            <a:r>
              <a:rPr lang="da-DK" sz="1000" b="1" noProof="0" dirty="0">
                <a:solidFill>
                  <a:schemeClr val="tx2"/>
                </a:solidFill>
              </a:rPr>
              <a:t>Samarbejde</a:t>
            </a:r>
            <a:br>
              <a:rPr lang="da-DK" sz="1000" noProof="0" dirty="0"/>
            </a:br>
            <a:r>
              <a:rPr lang="da-DK" sz="1000" noProof="0" dirty="0"/>
              <a:t>Vi har et tæt samarbejde med vores leverandører. Det er vores ambition, at relationen er præget af gensidig tillid. Sammen skaber vi succes.</a:t>
            </a:r>
          </a:p>
          <a:p>
            <a:pPr marL="0" indent="0">
              <a:buNone/>
            </a:pPr>
            <a:r>
              <a:rPr lang="da-DK" sz="1000" b="1" dirty="0">
                <a:solidFill>
                  <a:schemeClr val="tx2"/>
                </a:solidFill>
              </a:rPr>
              <a:t>Uddannelse</a:t>
            </a:r>
            <a:br>
              <a:rPr lang="da-DK" sz="1000" dirty="0"/>
            </a:br>
            <a:r>
              <a:rPr lang="da-DK" sz="1000" dirty="0" err="1"/>
              <a:t>Uddannelse</a:t>
            </a:r>
            <a:r>
              <a:rPr lang="da-DK" sz="1000" dirty="0"/>
              <a:t> er et fast punkt på dagsordenen til vores fællesmøder, og alle medarbejdere har adgang til en læringsplatform, der hedder </a:t>
            </a:r>
            <a:r>
              <a:rPr lang="da-DK" sz="1000" dirty="0" err="1"/>
              <a:t>GoLearn</a:t>
            </a:r>
            <a:r>
              <a:rPr lang="da-DK" sz="1000" dirty="0"/>
              <a:t>.</a:t>
            </a:r>
          </a:p>
          <a:p>
            <a:pPr marL="0" indent="0">
              <a:buNone/>
            </a:pPr>
            <a:r>
              <a:rPr lang="da-DK" sz="1000" b="1" dirty="0">
                <a:solidFill>
                  <a:schemeClr val="tx2"/>
                </a:solidFill>
              </a:rPr>
              <a:t>Kønsdiversitet</a:t>
            </a:r>
            <a:br>
              <a:rPr lang="da-DK" sz="1000" dirty="0"/>
            </a:br>
            <a:r>
              <a:rPr lang="da-DK" sz="1000" dirty="0"/>
              <a:t>Der er 11 medarbejdere og 2 direktører. Fordelingen er 4 kvinder og 9 mænd (69,23 % / 30,77 %).</a:t>
            </a:r>
            <a:br>
              <a:rPr lang="da-DK" sz="1000" dirty="0"/>
            </a:br>
            <a:r>
              <a:rPr lang="da-DK" sz="1000" dirty="0"/>
              <a:t>I ledelsen, ejerkredsen og bestyrelsen er der udelukkende mænd. På sigt ønsker vi større diversitet for at afspejle det omgivende samfund.</a:t>
            </a:r>
          </a:p>
          <a:p>
            <a:pPr marL="0" indent="0">
              <a:buNone/>
            </a:pPr>
            <a:r>
              <a:rPr lang="da-DK" sz="1000" b="1" noProof="0" dirty="0">
                <a:solidFill>
                  <a:schemeClr val="tx2"/>
                </a:solidFill>
              </a:rPr>
              <a:t>Sundhedsforsikring</a:t>
            </a:r>
            <a:br>
              <a:rPr lang="da-DK" sz="1000" noProof="0" dirty="0"/>
            </a:br>
            <a:r>
              <a:rPr lang="da-DK" sz="1000" noProof="0" dirty="0"/>
              <a:t>Efter 3 måneders ansættelse har alle medarbejdere en firmabetalt sundhedsforsikring.</a:t>
            </a:r>
            <a:endParaRPr lang="da-DK" sz="1000" noProof="0" dirty="0">
              <a:solidFill>
                <a:srgbClr val="FFFFFF"/>
              </a:solidFill>
              <a:effectLst/>
              <a:cs typeface="Helvetica"/>
            </a:endParaRPr>
          </a:p>
          <a:p>
            <a:pPr marL="0" indent="0">
              <a:buNone/>
            </a:pPr>
            <a:r>
              <a:rPr lang="da-DK" sz="1000" b="1" noProof="0" dirty="0">
                <a:solidFill>
                  <a:schemeClr val="tx2"/>
                </a:solidFill>
              </a:rPr>
              <a:t>Arbejdsulykker</a:t>
            </a:r>
            <a:br>
              <a:rPr lang="da-DK" sz="1000" noProof="0" dirty="0"/>
            </a:br>
            <a:r>
              <a:rPr lang="da-DK" sz="1000" noProof="0" dirty="0"/>
              <a:t>Vi har ingen registrerede arbejdsulykker i 2025.</a:t>
            </a:r>
            <a:endParaRPr lang="da-DK" sz="1000" dirty="0"/>
          </a:p>
          <a:p>
            <a:pPr marL="0" indent="0">
              <a:buNone/>
            </a:pPr>
            <a:r>
              <a:rPr lang="da-DK" sz="1000" b="1" dirty="0">
                <a:solidFill>
                  <a:schemeClr val="tx2"/>
                </a:solidFill>
              </a:rPr>
              <a:t>Sygefravær</a:t>
            </a:r>
            <a:br>
              <a:rPr lang="da-DK" sz="1000" dirty="0"/>
            </a:br>
            <a:r>
              <a:rPr lang="da-DK" sz="1000" dirty="0"/>
              <a:t>I 2025 var der 12 sygedage/barn syg fordelt på 4 medarbejdere, hvilket svarer til 0,51 %.</a:t>
            </a:r>
          </a:p>
          <a:p>
            <a:pPr marL="0" indent="0">
              <a:buNone/>
            </a:pPr>
            <a:r>
              <a:rPr lang="da-DK" sz="1000" dirty="0"/>
              <a:t>Der var 13 medarbejdere (2 på barsel, en på deltid og en, der stoppede i løbet af året – svarende til 2.363 arbejdsdage til sammen.) </a:t>
            </a:r>
          </a:p>
          <a:p>
            <a:pPr marL="0" indent="0">
              <a:buNone/>
            </a:pPr>
            <a:r>
              <a:rPr lang="da-DK" sz="1000" b="1" dirty="0">
                <a:solidFill>
                  <a:schemeClr val="tx2"/>
                </a:solidFill>
              </a:rPr>
              <a:t>Fleksibilitet i svære tider</a:t>
            </a:r>
            <a:br>
              <a:rPr lang="da-DK" sz="1000" b="1" dirty="0"/>
            </a:br>
            <a:r>
              <a:rPr lang="da-DK" sz="1000" dirty="0"/>
              <a:t>Vi er en arbejdsplads, der forsøger at rumme vores medarbejdere bedst muligt – også når livet ikke går, som man håber på. Hvis vi oplever, at nogen gennemgår en svær tid med familien eller oplever tegn på stress, tager vi det seriøst og forsøger at hjælpe bedst muligt, f.eks. med fleksible arbejdsforhold eller hjælp gennem sygeforsikringen.</a:t>
            </a:r>
          </a:p>
          <a:p>
            <a:pPr marL="0" indent="0">
              <a:buNone/>
            </a:pPr>
            <a:endParaRPr lang="da-DK" sz="1000" dirty="0">
              <a:solidFill>
                <a:srgbClr val="FFFFFF"/>
              </a:solidFill>
              <a:cs typeface="Helvetica"/>
            </a:endParaRPr>
          </a:p>
          <a:p>
            <a:pPr marL="0" indent="0">
              <a:lnSpc>
                <a:spcPct val="110000"/>
              </a:lnSpc>
              <a:buNone/>
            </a:pPr>
            <a:endParaRPr lang="da-DK" sz="1100" dirty="0"/>
          </a:p>
        </p:txBody>
      </p:sp>
      <p:pic>
        <p:nvPicPr>
          <p:cNvPr id="12" name="Billede 11">
            <a:extLst>
              <a:ext uri="{FF2B5EF4-FFF2-40B4-BE49-F238E27FC236}">
                <a16:creationId xmlns:a16="http://schemas.microsoft.com/office/drawing/2014/main" id="{C17944F4-3677-878F-8AB1-75F74F44641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3137" y="327475"/>
            <a:ext cx="1995441" cy="526415"/>
          </a:xfrm>
          <a:prstGeom prst="rect">
            <a:avLst/>
          </a:prstGeom>
        </p:spPr>
      </p:pic>
    </p:spTree>
    <p:extLst>
      <p:ext uri="{BB962C8B-B14F-4D97-AF65-F5344CB8AC3E}">
        <p14:creationId xmlns:p14="http://schemas.microsoft.com/office/powerpoint/2010/main" val="33433769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billede 11">
            <a:extLst>
              <a:ext uri="{FF2B5EF4-FFF2-40B4-BE49-F238E27FC236}">
                <a16:creationId xmlns:a16="http://schemas.microsoft.com/office/drawing/2014/main" id="{47C09846-9E9F-1346-CAF4-13C7E197A49F}"/>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588" y="0"/>
            <a:ext cx="4148138" cy="6858000"/>
          </a:xfrm>
          <a:prstGeom prst="rect">
            <a:avLst/>
          </a:prstGeom>
        </p:spPr>
      </p:pic>
      <p:pic>
        <p:nvPicPr>
          <p:cNvPr id="5" name="Grafik 4">
            <a:extLst>
              <a:ext uri="{FF2B5EF4-FFF2-40B4-BE49-F238E27FC236}">
                <a16:creationId xmlns:a16="http://schemas.microsoft.com/office/drawing/2014/main" id="{41FA2A90-7C6B-0B96-14E1-62CAE3DE96C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1008" y="1669630"/>
            <a:ext cx="2906784" cy="3518739"/>
          </a:xfrm>
          <a:prstGeom prst="rect">
            <a:avLst/>
          </a:prstGeom>
        </p:spPr>
      </p:pic>
      <p:sp>
        <p:nvSpPr>
          <p:cNvPr id="8" name="Titel 7">
            <a:extLst>
              <a:ext uri="{FF2B5EF4-FFF2-40B4-BE49-F238E27FC236}">
                <a16:creationId xmlns:a16="http://schemas.microsoft.com/office/drawing/2014/main" id="{DA93837E-754F-7EF8-07D1-797E354ED7CA}"/>
              </a:ext>
            </a:extLst>
          </p:cNvPr>
          <p:cNvSpPr>
            <a:spLocks noGrp="1"/>
          </p:cNvSpPr>
          <p:nvPr>
            <p:ph type="title"/>
          </p:nvPr>
        </p:nvSpPr>
        <p:spPr/>
        <p:txBody>
          <a:bodyPr/>
          <a:lstStyle/>
          <a:p>
            <a:r>
              <a:rPr lang="da-DK" sz="2000" i="0" dirty="0" err="1">
                <a:effectLst/>
              </a:rPr>
              <a:t>Governance</a:t>
            </a:r>
            <a:r>
              <a:rPr lang="da-DK" sz="2000" dirty="0"/>
              <a:t> - </a:t>
            </a:r>
            <a:r>
              <a:rPr lang="da-DK" sz="2000" i="0" dirty="0">
                <a:effectLst/>
              </a:rPr>
              <a:t>virksomhedsadfærd</a:t>
            </a:r>
            <a:endParaRPr lang="da-DK" dirty="0"/>
          </a:p>
        </p:txBody>
      </p:sp>
      <p:sp>
        <p:nvSpPr>
          <p:cNvPr id="7" name="Pladsholder til slidenummer 6">
            <a:extLst>
              <a:ext uri="{FF2B5EF4-FFF2-40B4-BE49-F238E27FC236}">
                <a16:creationId xmlns:a16="http://schemas.microsoft.com/office/drawing/2014/main" id="{A36B0AAB-A6B3-36AD-4776-8578177C3B60}"/>
              </a:ext>
            </a:extLst>
          </p:cNvPr>
          <p:cNvSpPr>
            <a:spLocks noGrp="1"/>
          </p:cNvSpPr>
          <p:nvPr>
            <p:ph type="sldNum" sz="quarter" idx="12"/>
          </p:nvPr>
        </p:nvSpPr>
        <p:spPr/>
        <p:txBody>
          <a:bodyPr/>
          <a:lstStyle/>
          <a:p>
            <a:fld id="{5A0D23CF-C5A3-5445-819D-C647D180BB4B}" type="slidenum">
              <a:rPr lang="da-DK" smtClean="0">
                <a:latin typeface="+mn-lt"/>
              </a:rPr>
              <a:pPr/>
              <a:t>7</a:t>
            </a:fld>
            <a:endParaRPr lang="da-DK" dirty="0">
              <a:latin typeface="+mn-lt"/>
            </a:endParaRPr>
          </a:p>
        </p:txBody>
      </p:sp>
      <p:sp>
        <p:nvSpPr>
          <p:cNvPr id="10" name="Pladsholder til tekst 9">
            <a:extLst>
              <a:ext uri="{FF2B5EF4-FFF2-40B4-BE49-F238E27FC236}">
                <a16:creationId xmlns:a16="http://schemas.microsoft.com/office/drawing/2014/main" id="{AAA441DB-38C7-1C3E-D7A3-BFA26358058C}"/>
              </a:ext>
            </a:extLst>
          </p:cNvPr>
          <p:cNvSpPr>
            <a:spLocks noGrp="1"/>
          </p:cNvSpPr>
          <p:nvPr>
            <p:ph type="body" sz="quarter" idx="13"/>
          </p:nvPr>
        </p:nvSpPr>
        <p:spPr>
          <a:xfrm>
            <a:off x="4291012" y="1474237"/>
            <a:ext cx="7359649" cy="5056287"/>
          </a:xfrm>
        </p:spPr>
        <p:txBody>
          <a:bodyPr rIns="0" numCol="2" spcCol="360000">
            <a:normAutofit/>
          </a:bodyPr>
          <a:lstStyle/>
          <a:p>
            <a:pPr marL="0" indent="0">
              <a:buNone/>
            </a:pPr>
            <a:r>
              <a:rPr lang="da-DK" sz="1000" dirty="0"/>
              <a:t>Vi vurderer, at vi har godt greb om virksomhedsadfærd, og at der således ikke er behov for store ændringer. </a:t>
            </a:r>
          </a:p>
          <a:p>
            <a:pPr marL="0" indent="0">
              <a:buNone/>
            </a:pPr>
            <a:r>
              <a:rPr lang="da-DK" sz="1000" b="1" dirty="0">
                <a:solidFill>
                  <a:schemeClr val="tx2"/>
                </a:solidFill>
              </a:rPr>
              <a:t>Værdier</a:t>
            </a:r>
            <a:br>
              <a:rPr lang="da-DK" sz="1000" dirty="0"/>
            </a:br>
            <a:r>
              <a:rPr lang="da-DK" sz="1000" dirty="0"/>
              <a:t>I det strategiske fundament er værdierne bl.a. </a:t>
            </a:r>
            <a:r>
              <a:rPr lang="da-DK" sz="1000" i="1" dirty="0"/>
              <a:t>ordentlighed </a:t>
            </a:r>
            <a:r>
              <a:rPr lang="da-DK" sz="1000" dirty="0"/>
              <a:t>og </a:t>
            </a:r>
            <a:r>
              <a:rPr lang="da-DK" sz="1000" i="1" dirty="0"/>
              <a:t>ansvarlighed</a:t>
            </a:r>
            <a:r>
              <a:rPr lang="da-DK" sz="1000" dirty="0"/>
              <a:t>, og det ligger i vores DNA, at det er gennem gode og ligeværdige relationer, at vi opnår vores resultater.</a:t>
            </a:r>
          </a:p>
          <a:p>
            <a:pPr marL="0" indent="0">
              <a:buNone/>
            </a:pPr>
            <a:r>
              <a:rPr lang="da-DK" sz="1000" b="1" dirty="0">
                <a:solidFill>
                  <a:schemeClr val="tx2"/>
                </a:solidFill>
              </a:rPr>
              <a:t>Bonus</a:t>
            </a:r>
            <a:br>
              <a:rPr lang="da-DK" sz="1000" b="1" dirty="0"/>
            </a:br>
            <a:r>
              <a:rPr lang="da-DK" sz="1000" dirty="0"/>
              <a:t>Kollektive bonusordninger sikrer, at alle arbejder mod det fælles mål om at skabe en stærk virksomhed, der sikrer kundetilfredshed og god indtjening.</a:t>
            </a:r>
          </a:p>
          <a:p>
            <a:pPr marL="0" indent="0">
              <a:lnSpc>
                <a:spcPct val="100000"/>
              </a:lnSpc>
              <a:buNone/>
            </a:pPr>
            <a:r>
              <a:rPr lang="da-DK" sz="1000" b="1" dirty="0">
                <a:solidFill>
                  <a:schemeClr val="tx2"/>
                </a:solidFill>
              </a:rPr>
              <a:t>Systemer</a:t>
            </a:r>
            <a:br>
              <a:rPr lang="da-DK" sz="1000" b="1" dirty="0"/>
            </a:br>
            <a:r>
              <a:rPr lang="da-DK" sz="1000" dirty="0"/>
              <a:t>Som vigtige ledelsesværktøjer benytter vi flere systemer til løbende at kontrollere ordreindgang, fakturering, likviditet og ikke mindst efterkalkulering af afsluttede ordrer. Det er med til at sikre en sund forretning med minimal risiko.</a:t>
            </a:r>
          </a:p>
          <a:p>
            <a:pPr marL="0" indent="0">
              <a:lnSpc>
                <a:spcPct val="100000"/>
              </a:lnSpc>
              <a:buNone/>
            </a:pPr>
            <a:r>
              <a:rPr lang="da-DK" sz="1000" b="1" dirty="0">
                <a:solidFill>
                  <a:schemeClr val="tx2"/>
                </a:solidFill>
              </a:rPr>
              <a:t>Ordrestyring</a:t>
            </a:r>
            <a:br>
              <a:rPr lang="da-DK" sz="1000" dirty="0"/>
            </a:br>
            <a:r>
              <a:rPr lang="da-DK" sz="1000" dirty="0"/>
              <a:t>Alle medarbejdere har adgang til ordrestyringssystemet, der giver et klart, visuelt overblik over, hvordan det går for hele virksomheden og for de enkelte sager.</a:t>
            </a:r>
          </a:p>
          <a:p>
            <a:pPr marL="0" indent="0">
              <a:lnSpc>
                <a:spcPct val="100000"/>
              </a:lnSpc>
              <a:buNone/>
            </a:pPr>
            <a:r>
              <a:rPr lang="da-DK" sz="1000" b="1" dirty="0">
                <a:solidFill>
                  <a:schemeClr val="tx2"/>
                </a:solidFill>
              </a:rPr>
              <a:t>Ledelse / ejerskab</a:t>
            </a:r>
            <a:br>
              <a:rPr lang="da-DK" sz="1000" dirty="0"/>
            </a:br>
            <a:r>
              <a:rPr lang="da-DK" sz="1000" dirty="0"/>
              <a:t>Den daglige ledelse varetages af CEO Ole Vestergaard og salgsdirektør Lars Hey.</a:t>
            </a:r>
          </a:p>
          <a:p>
            <a:pPr marL="0" indent="0">
              <a:buNone/>
            </a:pPr>
            <a:r>
              <a:rPr lang="da-DK" sz="1000" b="1" dirty="0">
                <a:solidFill>
                  <a:schemeClr val="tx2"/>
                </a:solidFill>
              </a:rPr>
              <a:t>Bestyrelsen</a:t>
            </a:r>
            <a:br>
              <a:rPr lang="da-DK" sz="1000" b="1" dirty="0"/>
            </a:br>
            <a:r>
              <a:rPr lang="da-DK" sz="1000" dirty="0" err="1"/>
              <a:t>Bestyrelsen</a:t>
            </a:r>
            <a:r>
              <a:rPr lang="da-DK" sz="1000" dirty="0"/>
              <a:t> består af de tre ejere samt en ekstern og uafhængig rådgiver med dybdegående kendskab til branchen og erfaring fra ledelse af vækstvirksomheder. Bestyrelsen repræsenterer kompetencer inden for ledelse, økonomi, brancheindsigt og vækststrategi. </a:t>
            </a:r>
          </a:p>
          <a:p>
            <a:pPr marL="0" indent="0">
              <a:buNone/>
            </a:pPr>
            <a:r>
              <a:rPr lang="da-DK" sz="1000" dirty="0"/>
              <a:t>Bestyrelsesmøderne styres af et årshjul, der sikrer, at alle områder af virksomheden løbende gennemgås. Her evalueres blandt andet virksomhedens drift, ESG-arbejdet og virksomhedens struktur.</a:t>
            </a:r>
          </a:p>
          <a:p>
            <a:pPr marL="0" indent="0">
              <a:buNone/>
            </a:pPr>
            <a:r>
              <a:rPr lang="da-DK" sz="1000" b="1" kern="100" dirty="0">
                <a:solidFill>
                  <a:schemeClr val="tx2"/>
                </a:solidFill>
                <a:ea typeface="Calibri" panose="020F0502020204030204" pitchFamily="34" charset="0"/>
                <a:cs typeface="Times New Roman" panose="02020603050405020304" pitchFamily="18" charset="0"/>
              </a:rPr>
              <a:t>Datasikkerhed</a:t>
            </a:r>
            <a:br>
              <a:rPr lang="da-DK" sz="1000" b="1" kern="100" dirty="0">
                <a:ea typeface="Calibri" panose="020F0502020204030204" pitchFamily="34" charset="0"/>
                <a:cs typeface="Times New Roman" panose="02020603050405020304" pitchFamily="18" charset="0"/>
              </a:rPr>
            </a:br>
            <a:r>
              <a:rPr lang="da-DK" sz="1000" kern="100" dirty="0">
                <a:ea typeface="Calibri" panose="020F0502020204030204" pitchFamily="34" charset="0"/>
                <a:cs typeface="Times New Roman" panose="02020603050405020304" pitchFamily="18" charset="0"/>
              </a:rPr>
              <a:t>Der er truffet foranstaltninger til at sikre data. Sikkerhed diskuteres årligt med revisor og er en del af årshjulet for bestyrelsen.</a:t>
            </a:r>
          </a:p>
          <a:p>
            <a:pPr marL="0" indent="0">
              <a:lnSpc>
                <a:spcPct val="100000"/>
              </a:lnSpc>
              <a:spcAft>
                <a:spcPts val="800"/>
              </a:spcAft>
              <a:buFont typeface="Arial" panose="020B0604020202020204" pitchFamily="34" charset="0"/>
              <a:buNone/>
            </a:pPr>
            <a:r>
              <a:rPr lang="da-DK" sz="1000" b="1" kern="100" dirty="0">
                <a:solidFill>
                  <a:schemeClr val="tx2"/>
                </a:solidFill>
                <a:ea typeface="Calibri" panose="020F0502020204030204" pitchFamily="34" charset="0"/>
                <a:cs typeface="Times New Roman" panose="02020603050405020304" pitchFamily="18" charset="0"/>
              </a:rPr>
              <a:t>Forsikring</a:t>
            </a:r>
            <a:br>
              <a:rPr lang="da-DK" sz="1000" kern="100" dirty="0">
                <a:ea typeface="Calibri" panose="020F0502020204030204" pitchFamily="34" charset="0"/>
                <a:cs typeface="Times New Roman" panose="02020603050405020304" pitchFamily="18" charset="0"/>
              </a:rPr>
            </a:br>
            <a:r>
              <a:rPr lang="da-DK" sz="1000" kern="100" dirty="0">
                <a:ea typeface="Calibri" panose="020F0502020204030204" pitchFamily="34" charset="0"/>
                <a:cs typeface="Times New Roman" panose="02020603050405020304" pitchFamily="18" charset="0"/>
              </a:rPr>
              <a:t>Ud over almindelig dækning er der tegnet </a:t>
            </a:r>
            <a:r>
              <a:rPr lang="da-DK" sz="1000" kern="100" dirty="0" err="1">
                <a:ea typeface="Calibri" panose="020F0502020204030204" pitchFamily="34" charset="0"/>
                <a:cs typeface="Times New Roman" panose="02020603050405020304" pitchFamily="18" charset="0"/>
              </a:rPr>
              <a:t>cyberforsikring</a:t>
            </a:r>
            <a:r>
              <a:rPr lang="da-DK" sz="1000" kern="100" dirty="0">
                <a:ea typeface="Calibri" panose="020F0502020204030204" pitchFamily="34" charset="0"/>
                <a:cs typeface="Times New Roman" panose="02020603050405020304" pitchFamily="18" charset="0"/>
              </a:rPr>
              <a:t>.</a:t>
            </a:r>
          </a:p>
          <a:p>
            <a:pPr marL="0" indent="0">
              <a:buNone/>
            </a:pPr>
            <a:r>
              <a:rPr lang="da-DK" sz="1000" b="1" dirty="0"/>
              <a:t>Hvem har ansvaret for ESG?</a:t>
            </a:r>
            <a:br>
              <a:rPr lang="da-DK" sz="1000" b="1" dirty="0"/>
            </a:br>
            <a:r>
              <a:rPr lang="da-DK" sz="1000" dirty="0"/>
              <a:t>Virksomhedens ESG-rapport udarbejdes af vores bæredygtighedsteam og behandles løbende på ledelses- og bestyrelsesniveau som en integreret del af virksomhedens strategi og risikostyring. </a:t>
            </a:r>
            <a:endParaRPr lang="da-DK" sz="1000" dirty="0">
              <a:highlight>
                <a:srgbClr val="FFFF00"/>
              </a:highlight>
            </a:endParaRPr>
          </a:p>
          <a:p>
            <a:pPr marL="0" indent="0">
              <a:buNone/>
            </a:pPr>
            <a:r>
              <a:rPr lang="da-DK" sz="1000" b="1" dirty="0"/>
              <a:t>Compliance og lovgivning</a:t>
            </a:r>
            <a:br>
              <a:rPr lang="da-DK" sz="1000" b="1" dirty="0"/>
            </a:br>
            <a:r>
              <a:rPr lang="da-DK" sz="1000" dirty="0"/>
              <a:t>Vi overholder gældende lovgivning, regnskabs- og skatteregler og har fokus på databeskyttelse og to-trins godkendelse. </a:t>
            </a:r>
          </a:p>
          <a:p>
            <a:pPr marL="0" indent="0">
              <a:buNone/>
            </a:pPr>
            <a:r>
              <a:rPr lang="da-DK" sz="1000" b="1" kern="100" dirty="0">
                <a:ea typeface="Calibri" panose="020F0502020204030204" pitchFamily="34" charset="0"/>
                <a:cs typeface="Times New Roman" panose="02020603050405020304" pitchFamily="18" charset="0"/>
              </a:rPr>
              <a:t>Code of </a:t>
            </a:r>
            <a:r>
              <a:rPr lang="da-DK" sz="1000" b="1" kern="100" dirty="0" err="1">
                <a:ea typeface="Calibri" panose="020F0502020204030204" pitchFamily="34" charset="0"/>
                <a:cs typeface="Times New Roman" panose="02020603050405020304" pitchFamily="18" charset="0"/>
              </a:rPr>
              <a:t>Conduct</a:t>
            </a:r>
            <a:br>
              <a:rPr lang="da-DK" sz="1000" b="1" kern="100" dirty="0">
                <a:ea typeface="Calibri" panose="020F0502020204030204" pitchFamily="34" charset="0"/>
                <a:cs typeface="Times New Roman" panose="02020603050405020304" pitchFamily="18" charset="0"/>
              </a:rPr>
            </a:br>
            <a:r>
              <a:rPr lang="da-DK" sz="1000" dirty="0"/>
              <a:t>Vi har startet arbejdet på en Code of </a:t>
            </a:r>
            <a:r>
              <a:rPr lang="da-DK" sz="1000" dirty="0" err="1"/>
              <a:t>Conduct</a:t>
            </a:r>
            <a:r>
              <a:rPr lang="da-DK" sz="1000" dirty="0"/>
              <a:t> for vores samarbejdspartnere for at sikre, at alle lever op til diverse regler og lovgivning i forhold til medarbejdere. Den skal implementeres i 2026.</a:t>
            </a:r>
            <a:endParaRPr lang="da-DK" sz="1000" b="1" kern="100" dirty="0">
              <a:ea typeface="Calibri" panose="020F0502020204030204" pitchFamily="34" charset="0"/>
              <a:cs typeface="Times New Roman" panose="02020603050405020304" pitchFamily="18" charset="0"/>
            </a:endParaRPr>
          </a:p>
        </p:txBody>
      </p:sp>
      <p:pic>
        <p:nvPicPr>
          <p:cNvPr id="13" name="Billede 12">
            <a:extLst>
              <a:ext uri="{FF2B5EF4-FFF2-40B4-BE49-F238E27FC236}">
                <a16:creationId xmlns:a16="http://schemas.microsoft.com/office/drawing/2014/main" id="{3EE1321D-900C-8C13-18B3-2F19C1B210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93137" y="327475"/>
            <a:ext cx="1995441" cy="526415"/>
          </a:xfrm>
          <a:prstGeom prst="rect">
            <a:avLst/>
          </a:prstGeom>
        </p:spPr>
      </p:pic>
    </p:spTree>
    <p:extLst>
      <p:ext uri="{BB962C8B-B14F-4D97-AF65-F5344CB8AC3E}">
        <p14:creationId xmlns:p14="http://schemas.microsoft.com/office/powerpoint/2010/main" val="826091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BC2B-831E-71C1-A6A8-2C26A1BB536D}"/>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E7F52287-CABC-CA81-7A14-F474400139D0}"/>
              </a:ext>
            </a:extLst>
          </p:cNvPr>
          <p:cNvSpPr>
            <a:spLocks noGrp="1"/>
          </p:cNvSpPr>
          <p:nvPr>
            <p:ph type="title"/>
          </p:nvPr>
        </p:nvSpPr>
        <p:spPr>
          <a:xfrm>
            <a:off x="456629" y="539750"/>
            <a:ext cx="7359649" cy="570593"/>
          </a:xfrm>
        </p:spPr>
        <p:txBody>
          <a:bodyPr/>
          <a:lstStyle/>
          <a:p>
            <a:r>
              <a:rPr lang="da-DK" sz="2000" i="0" dirty="0">
                <a:effectLst/>
              </a:rPr>
              <a:t>Hvad er vores fokus for 2026 og fremadrettet</a:t>
            </a:r>
            <a:endParaRPr lang="da-DK" dirty="0"/>
          </a:p>
        </p:txBody>
      </p:sp>
      <p:sp>
        <p:nvSpPr>
          <p:cNvPr id="7" name="Pladsholder til slidenummer 6">
            <a:extLst>
              <a:ext uri="{FF2B5EF4-FFF2-40B4-BE49-F238E27FC236}">
                <a16:creationId xmlns:a16="http://schemas.microsoft.com/office/drawing/2014/main" id="{0C35867B-2B9C-91B3-BCBD-4D6D7F629F07}"/>
              </a:ext>
            </a:extLst>
          </p:cNvPr>
          <p:cNvSpPr>
            <a:spLocks noGrp="1"/>
          </p:cNvSpPr>
          <p:nvPr>
            <p:ph type="sldNum" sz="quarter" idx="12"/>
          </p:nvPr>
        </p:nvSpPr>
        <p:spPr/>
        <p:txBody>
          <a:bodyPr/>
          <a:lstStyle/>
          <a:p>
            <a:fld id="{5A0D23CF-C5A3-5445-819D-C647D180BB4B}" type="slidenum">
              <a:rPr lang="da-DK" smtClean="0">
                <a:latin typeface="+mn-lt"/>
              </a:rPr>
              <a:pPr/>
              <a:t>8</a:t>
            </a:fld>
            <a:endParaRPr lang="da-DK" dirty="0">
              <a:latin typeface="+mn-lt"/>
            </a:endParaRPr>
          </a:p>
        </p:txBody>
      </p:sp>
      <p:sp>
        <p:nvSpPr>
          <p:cNvPr id="10" name="Pladsholder til tekst 9">
            <a:extLst>
              <a:ext uri="{FF2B5EF4-FFF2-40B4-BE49-F238E27FC236}">
                <a16:creationId xmlns:a16="http://schemas.microsoft.com/office/drawing/2014/main" id="{C27A94A5-88EA-B9E9-2DD6-58EA0EE93780}"/>
              </a:ext>
            </a:extLst>
          </p:cNvPr>
          <p:cNvSpPr>
            <a:spLocks noGrp="1"/>
          </p:cNvSpPr>
          <p:nvPr>
            <p:ph type="body" sz="quarter" idx="13"/>
          </p:nvPr>
        </p:nvSpPr>
        <p:spPr>
          <a:xfrm>
            <a:off x="456628" y="1122784"/>
            <a:ext cx="4922196" cy="5056287"/>
          </a:xfrm>
        </p:spPr>
        <p:txBody>
          <a:bodyPr rIns="0" numCol="2" spcCol="360000">
            <a:normAutofit/>
          </a:bodyPr>
          <a:lstStyle/>
          <a:p>
            <a:pPr marL="0" indent="0">
              <a:buNone/>
            </a:pPr>
            <a:r>
              <a:rPr lang="da-DK" sz="1000" dirty="0"/>
              <a:t>For at udvikle Alpha Akustik til en mere bæredygtig virksomhed sætter vi mange aktiviteter i søen. Nye produkter, uddannelse af medarbejdere, påvirkning af kunder og leverandører er blot nogle af dem. </a:t>
            </a:r>
          </a:p>
          <a:p>
            <a:pPr marL="0" indent="0">
              <a:buNone/>
            </a:pPr>
            <a:r>
              <a:rPr lang="da-DK" sz="1000" dirty="0"/>
              <a:t>Det er ikke på alle punkter, vi har leveret i 2025, men vi bevæger os i den rigtige retning, og vi ved nu også, hvor vores fokus skal være i 2026.</a:t>
            </a:r>
          </a:p>
          <a:p>
            <a:pPr marL="0" indent="0">
              <a:buNone/>
            </a:pPr>
            <a:r>
              <a:rPr lang="da-DK" sz="1000" b="1" dirty="0"/>
              <a:t>Montagemetoder:</a:t>
            </a:r>
            <a:br>
              <a:rPr lang="da-DK" sz="1000" dirty="0"/>
            </a:br>
            <a:r>
              <a:rPr lang="da-DK" sz="1000" dirty="0"/>
              <a:t>Vi ønsker fortsat mere fokus på montagemetoder for at sikre, at akustikløsningerne kan leve længere tid, og kunderne kan tage løsningerne med sig, hvis de f.eks. flytter kontor.</a:t>
            </a:r>
          </a:p>
          <a:p>
            <a:pPr marL="0" indent="0">
              <a:buNone/>
            </a:pPr>
            <a:r>
              <a:rPr lang="da-DK" sz="1000" b="1" dirty="0">
                <a:latin typeface="+mn-lt"/>
              </a:rPr>
              <a:t>Lim:</a:t>
            </a:r>
            <a:br>
              <a:rPr lang="da-DK" sz="1000" b="1" dirty="0">
                <a:latin typeface="+mn-lt"/>
              </a:rPr>
            </a:br>
            <a:r>
              <a:rPr lang="da-DK" sz="1000" dirty="0">
                <a:latin typeface="+mn-lt"/>
              </a:rPr>
              <a:t>I udarbejdelse af årets ESG-</a:t>
            </a:r>
            <a:r>
              <a:rPr lang="da-DK" sz="1000" dirty="0"/>
              <a:t>rapport har vi erfaret, at </a:t>
            </a:r>
            <a:r>
              <a:rPr lang="da-DK" sz="1000" dirty="0">
                <a:latin typeface="+mn-lt"/>
              </a:rPr>
              <a:t>nogle typer montagelim</a:t>
            </a:r>
            <a:r>
              <a:rPr lang="da-DK" sz="1000" dirty="0"/>
              <a:t> har et CO</a:t>
            </a:r>
            <a:r>
              <a:rPr lang="da-DK" sz="1000" baseline="-25000" dirty="0"/>
              <a:t>2</a:t>
            </a:r>
            <a:r>
              <a:rPr lang="da-DK" sz="1000" dirty="0"/>
              <a:t>-aftryk, der er op til tre gange højere </a:t>
            </a:r>
            <a:r>
              <a:rPr lang="da-DK" sz="1000" dirty="0">
                <a:latin typeface="+mn-lt"/>
              </a:rPr>
              <a:t>end andre. Det fokuserer vi på at forbedre i 2026.</a:t>
            </a:r>
          </a:p>
          <a:p>
            <a:pPr marL="0" indent="0">
              <a:buNone/>
            </a:pPr>
            <a:r>
              <a:rPr lang="da-DK" sz="1000" b="1" dirty="0">
                <a:latin typeface="+mn-lt"/>
              </a:rPr>
              <a:t>Udgifter til håndværkere:</a:t>
            </a:r>
            <a:br>
              <a:rPr lang="da-DK" sz="1000" dirty="0">
                <a:latin typeface="+mn-lt"/>
              </a:rPr>
            </a:br>
            <a:r>
              <a:rPr lang="da-DK" sz="1000" dirty="0">
                <a:latin typeface="+mn-lt"/>
              </a:rPr>
              <a:t>Håndværksudgifter står for ca. 30 % af </a:t>
            </a:r>
            <a:r>
              <a:rPr lang="da-DK" sz="1000" dirty="0"/>
              <a:t>CO</a:t>
            </a:r>
            <a:r>
              <a:rPr lang="da-DK" sz="1000" baseline="-25000" dirty="0"/>
              <a:t>2</a:t>
            </a:r>
            <a:r>
              <a:rPr lang="da-DK" sz="1000" dirty="0"/>
              <a:t>-</a:t>
            </a:r>
            <a:r>
              <a:rPr lang="da-DK" sz="1000" dirty="0">
                <a:latin typeface="+mn-lt"/>
              </a:rPr>
              <a:t>udledningen. Vi har i vores rapportering vurderet, at beregningerne giver et højere </a:t>
            </a:r>
            <a:r>
              <a:rPr lang="da-DK" sz="1000" dirty="0"/>
              <a:t>CO</a:t>
            </a:r>
            <a:r>
              <a:rPr lang="da-DK" sz="1000" baseline="-25000" dirty="0"/>
              <a:t>2</a:t>
            </a:r>
            <a:r>
              <a:rPr lang="da-DK" sz="1000" dirty="0"/>
              <a:t>-udslip, end det reelle udslip. D</a:t>
            </a:r>
            <a:r>
              <a:rPr lang="da-DK" sz="1000" dirty="0">
                <a:latin typeface="+mn-lt"/>
              </a:rPr>
              <a:t>et vil vi gerne blive kloger</a:t>
            </a:r>
            <a:r>
              <a:rPr lang="da-DK" sz="1000" dirty="0"/>
              <a:t>e på. En hurtig beregning viser, at vi potentielt registrerer vores håndværkeres CO</a:t>
            </a:r>
            <a:r>
              <a:rPr lang="da-DK" sz="1000" baseline="-25000" dirty="0"/>
              <a:t>2</a:t>
            </a:r>
            <a:r>
              <a:rPr lang="da-DK" sz="1000" dirty="0"/>
              <a:t>-udslip flere gange i forhold til, hvad de reelt udleder. Det har vi også fokus på i 2026.</a:t>
            </a:r>
          </a:p>
          <a:p>
            <a:pPr marL="0" indent="0">
              <a:buNone/>
            </a:pPr>
            <a:r>
              <a:rPr lang="da-DK" sz="1000" b="1" dirty="0">
                <a:solidFill>
                  <a:schemeClr val="tx2"/>
                </a:solidFill>
              </a:rPr>
              <a:t>Arbejdsmiljøorganisation</a:t>
            </a:r>
            <a:br>
              <a:rPr lang="da-DK" sz="1000" b="1" dirty="0">
                <a:solidFill>
                  <a:schemeClr val="tx2"/>
                </a:solidFill>
              </a:rPr>
            </a:br>
            <a:r>
              <a:rPr lang="da-DK" sz="1000" dirty="0"/>
              <a:t>I 2026 etablerer vi en arbejdsmiljøorganisation med valgt arbejdsmiljørepræsentant og udpeget ledelsesrepræsentant. </a:t>
            </a:r>
          </a:p>
          <a:p>
            <a:pPr marL="0" indent="0">
              <a:buNone/>
            </a:pPr>
            <a:r>
              <a:rPr lang="da-DK" sz="1000" b="1" dirty="0">
                <a:solidFill>
                  <a:schemeClr val="tx2"/>
                </a:solidFill>
              </a:rPr>
              <a:t>Code of </a:t>
            </a:r>
            <a:r>
              <a:rPr lang="da-DK" sz="1000" b="1" dirty="0" err="1">
                <a:solidFill>
                  <a:schemeClr val="tx2"/>
                </a:solidFill>
              </a:rPr>
              <a:t>Conduct</a:t>
            </a:r>
            <a:br>
              <a:rPr lang="da-DK" sz="1000" b="1" dirty="0">
                <a:solidFill>
                  <a:schemeClr val="tx2"/>
                </a:solidFill>
              </a:rPr>
            </a:br>
            <a:r>
              <a:rPr lang="da-DK" sz="1000" dirty="0"/>
              <a:t>Vi skal være bedre til at kommunikere vores Code of </a:t>
            </a:r>
            <a:r>
              <a:rPr lang="da-DK" sz="1000" dirty="0" err="1"/>
              <a:t>Conduct</a:t>
            </a:r>
            <a:r>
              <a:rPr lang="da-DK" sz="1000" dirty="0"/>
              <a:t> til vores samarbejdspartnere for at sikre, at alle lever op til det. </a:t>
            </a:r>
          </a:p>
          <a:p>
            <a:pPr marL="0" indent="0">
              <a:buNone/>
            </a:pPr>
            <a:r>
              <a:rPr lang="da-DK" sz="1000" dirty="0"/>
              <a:t>Generelt ligger den langt største del af CO</a:t>
            </a:r>
            <a:r>
              <a:rPr lang="da-DK" sz="1000" baseline="-25000" dirty="0"/>
              <a:t>2</a:t>
            </a:r>
            <a:r>
              <a:rPr lang="da-DK" sz="1000" dirty="0"/>
              <a:t>-udslippet hos vores underleverandører og dermed uden for vores direkte kontrol. Derfor fastholder vi dialogen med dem for at sikre mere bæredygtige produkter i fremtiden. </a:t>
            </a:r>
          </a:p>
          <a:p>
            <a:pPr marL="0" indent="0">
              <a:buNone/>
            </a:pPr>
            <a:endParaRPr lang="da-DK" dirty="0">
              <a:latin typeface="+mn-lt"/>
            </a:endParaRPr>
          </a:p>
          <a:p>
            <a:pPr marL="0" indent="0">
              <a:buNone/>
            </a:pPr>
            <a:endParaRPr lang="da-DK" dirty="0">
              <a:latin typeface="+mn-lt"/>
            </a:endParaRPr>
          </a:p>
          <a:p>
            <a:pPr marL="0" indent="0">
              <a:buNone/>
            </a:pPr>
            <a:endParaRPr lang="da-DK" dirty="0"/>
          </a:p>
        </p:txBody>
      </p:sp>
      <p:pic>
        <p:nvPicPr>
          <p:cNvPr id="13" name="Billede 12">
            <a:extLst>
              <a:ext uri="{FF2B5EF4-FFF2-40B4-BE49-F238E27FC236}">
                <a16:creationId xmlns:a16="http://schemas.microsoft.com/office/drawing/2014/main" id="{46E8AB39-3034-4555-3433-BF9512C3F6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93137" y="327475"/>
            <a:ext cx="1995441" cy="526415"/>
          </a:xfrm>
          <a:prstGeom prst="rect">
            <a:avLst/>
          </a:prstGeom>
        </p:spPr>
      </p:pic>
      <p:graphicFrame>
        <p:nvGraphicFramePr>
          <p:cNvPr id="9" name="Pladsholder til indhold 6">
            <a:extLst>
              <a:ext uri="{FF2B5EF4-FFF2-40B4-BE49-F238E27FC236}">
                <a16:creationId xmlns:a16="http://schemas.microsoft.com/office/drawing/2014/main" id="{8A1E9A5F-B724-DD67-6A0A-3195C8723A80}"/>
              </a:ext>
            </a:extLst>
          </p:cNvPr>
          <p:cNvGraphicFramePr>
            <a:graphicFrameLocks/>
          </p:cNvGraphicFramePr>
          <p:nvPr>
            <p:extLst>
              <p:ext uri="{D42A27DB-BD31-4B8C-83A1-F6EECF244321}">
                <p14:modId xmlns:p14="http://schemas.microsoft.com/office/powerpoint/2010/main" val="341573081"/>
              </p:ext>
            </p:extLst>
          </p:nvPr>
        </p:nvGraphicFramePr>
        <p:xfrm>
          <a:off x="5779276" y="966943"/>
          <a:ext cx="6050863" cy="5683836"/>
        </p:xfrm>
        <a:graphic>
          <a:graphicData uri="http://schemas.openxmlformats.org/drawingml/2006/table">
            <a:tbl>
              <a:tblPr firstRow="1" bandRow="1">
                <a:tableStyleId>{5C22544A-7EE6-4342-B048-85BDC9FD1C3A}</a:tableStyleId>
              </a:tblPr>
              <a:tblGrid>
                <a:gridCol w="431011">
                  <a:extLst>
                    <a:ext uri="{9D8B030D-6E8A-4147-A177-3AD203B41FA5}">
                      <a16:colId xmlns:a16="http://schemas.microsoft.com/office/drawing/2014/main" val="4043009991"/>
                    </a:ext>
                  </a:extLst>
                </a:gridCol>
                <a:gridCol w="2477269">
                  <a:extLst>
                    <a:ext uri="{9D8B030D-6E8A-4147-A177-3AD203B41FA5}">
                      <a16:colId xmlns:a16="http://schemas.microsoft.com/office/drawing/2014/main" val="3002192423"/>
                    </a:ext>
                  </a:extLst>
                </a:gridCol>
                <a:gridCol w="2453507">
                  <a:extLst>
                    <a:ext uri="{9D8B030D-6E8A-4147-A177-3AD203B41FA5}">
                      <a16:colId xmlns:a16="http://schemas.microsoft.com/office/drawing/2014/main" val="4215571456"/>
                    </a:ext>
                  </a:extLst>
                </a:gridCol>
                <a:gridCol w="689076">
                  <a:extLst>
                    <a:ext uri="{9D8B030D-6E8A-4147-A177-3AD203B41FA5}">
                      <a16:colId xmlns:a16="http://schemas.microsoft.com/office/drawing/2014/main" val="2906126731"/>
                    </a:ext>
                  </a:extLst>
                </a:gridCol>
              </a:tblGrid>
              <a:tr h="633476">
                <a:tc>
                  <a:txBody>
                    <a:bodyPr/>
                    <a:lstStyle/>
                    <a:p>
                      <a:pPr algn="ctr"/>
                      <a:r>
                        <a:rPr lang="da-DK" sz="1000" dirty="0">
                          <a:latin typeface="+mn-lt"/>
                          <a:cs typeface="Calibri" panose="020F0502020204030204" pitchFamily="34" charset="0"/>
                        </a:rPr>
                        <a:t>ESG</a:t>
                      </a:r>
                    </a:p>
                  </a:txBody>
                  <a:tcPr marL="85923" marR="85923" marT="42962" marB="42962" anchor="ctr"/>
                </a:tc>
                <a:tc>
                  <a:txBody>
                    <a:bodyPr/>
                    <a:lstStyle/>
                    <a:p>
                      <a:r>
                        <a:rPr lang="da-DK" sz="1300" dirty="0">
                          <a:latin typeface="+mn-lt"/>
                          <a:cs typeface="Calibri" panose="020F0502020204030204" pitchFamily="34" charset="0"/>
                        </a:rPr>
                        <a:t>Strategiske initiativer</a:t>
                      </a:r>
                    </a:p>
                  </a:txBody>
                  <a:tcPr marL="85923" marR="85923" marT="42962" marB="42962" anchor="ctr"/>
                </a:tc>
                <a:tc>
                  <a:txBody>
                    <a:bodyPr/>
                    <a:lstStyle/>
                    <a:p>
                      <a:r>
                        <a:rPr lang="da-DK" sz="1300" dirty="0">
                          <a:latin typeface="+mn-lt"/>
                          <a:cs typeface="Calibri" panose="020F0502020204030204" pitchFamily="34" charset="0"/>
                        </a:rPr>
                        <a:t>Mål</a:t>
                      </a:r>
                    </a:p>
                  </a:txBody>
                  <a:tcPr marL="85923" marR="85923" marT="42962" marB="42962" anchor="ctr"/>
                </a:tc>
                <a:tc>
                  <a:txBody>
                    <a:bodyPr/>
                    <a:lstStyle/>
                    <a:p>
                      <a:r>
                        <a:rPr lang="da-DK" sz="1300" dirty="0">
                          <a:latin typeface="+mn-lt"/>
                          <a:cs typeface="Calibri" panose="020F0502020204030204" pitchFamily="34" charset="0"/>
                        </a:rPr>
                        <a:t>Status</a:t>
                      </a:r>
                    </a:p>
                  </a:txBody>
                  <a:tcPr marL="85923" marR="85923" marT="42962" marB="42962" anchor="ctr"/>
                </a:tc>
                <a:extLst>
                  <a:ext uri="{0D108BD9-81ED-4DB2-BD59-A6C34878D82A}">
                    <a16:rowId xmlns:a16="http://schemas.microsoft.com/office/drawing/2014/main" val="2651505314"/>
                  </a:ext>
                </a:extLst>
              </a:tr>
              <a:tr h="458395">
                <a:tc>
                  <a:txBody>
                    <a:bodyPr/>
                    <a:lstStyle/>
                    <a:p>
                      <a:pPr algn="ctr"/>
                      <a:r>
                        <a:rPr lang="da-DK" sz="900" dirty="0">
                          <a:latin typeface="+mn-lt"/>
                          <a:cs typeface="Calibri" panose="020F0502020204030204" pitchFamily="34" charset="0"/>
                        </a:rPr>
                        <a:t>E</a:t>
                      </a:r>
                    </a:p>
                  </a:txBody>
                  <a:tcPr marL="85923" marR="85923" marT="42962" marB="42962"/>
                </a:tc>
                <a:tc>
                  <a:txBody>
                    <a:bodyPr/>
                    <a:lstStyle/>
                    <a:p>
                      <a:r>
                        <a:rPr lang="da-DK" sz="900" dirty="0">
                          <a:latin typeface="+mn-lt"/>
                          <a:cs typeface="Calibri" panose="020F0502020204030204" pitchFamily="34" charset="0"/>
                        </a:rPr>
                        <a:t>Udarbejdelse af nyt strategisk fundament med bæredygtighed som en integreret del.</a:t>
                      </a:r>
                    </a:p>
                  </a:txBody>
                  <a:tcPr marL="85923" marR="85923" marT="42962" marB="42962"/>
                </a:tc>
                <a:tc>
                  <a:txBody>
                    <a:bodyPr/>
                    <a:lstStyle/>
                    <a:p>
                      <a:r>
                        <a:rPr lang="da-DK" sz="900" dirty="0">
                          <a:latin typeface="+mn-lt"/>
                          <a:cs typeface="Calibri" panose="020F0502020204030204" pitchFamily="34" charset="0"/>
                        </a:rPr>
                        <a:t>Færdiggjort 2023.</a:t>
                      </a:r>
                    </a:p>
                  </a:txBody>
                  <a:tcPr marL="85923" marR="85923" marT="42962" marB="42962"/>
                </a:tc>
                <a:tc>
                  <a:txBody>
                    <a:bodyPr/>
                    <a:lstStyle/>
                    <a:p>
                      <a:pPr algn="ctr"/>
                      <a:r>
                        <a:rPr lang="da-DK" sz="900" dirty="0">
                          <a:solidFill>
                            <a:schemeClr val="accent1"/>
                          </a:solidFill>
                          <a:latin typeface="+mn-lt"/>
                          <a:cs typeface="Calibri" panose="020F0502020204030204" pitchFamily="34" charset="0"/>
                        </a:rPr>
                        <a:t> ✓</a:t>
                      </a:r>
                    </a:p>
                  </a:txBody>
                  <a:tcPr marL="85923" marR="85923" marT="42962" marB="42962"/>
                </a:tc>
                <a:extLst>
                  <a:ext uri="{0D108BD9-81ED-4DB2-BD59-A6C34878D82A}">
                    <a16:rowId xmlns:a16="http://schemas.microsoft.com/office/drawing/2014/main" val="2366487875"/>
                  </a:ext>
                </a:extLst>
              </a:tr>
              <a:tr h="486100">
                <a:tc>
                  <a:txBody>
                    <a:bodyPr/>
                    <a:lstStyle/>
                    <a:p>
                      <a:pPr algn="ctr"/>
                      <a:r>
                        <a:rPr lang="da-DK" sz="900" dirty="0">
                          <a:latin typeface="+mn-lt"/>
                          <a:cs typeface="Calibri" panose="020F0502020204030204" pitchFamily="34" charset="0"/>
                        </a:rPr>
                        <a:t>E</a:t>
                      </a:r>
                    </a:p>
                  </a:txBody>
                  <a:tcPr marL="85923" marR="85923" marT="42962" marB="42962"/>
                </a:tc>
                <a:tc>
                  <a:txBody>
                    <a:bodyPr/>
                    <a:lstStyle/>
                    <a:p>
                      <a:r>
                        <a:rPr lang="da-DK" sz="900" dirty="0">
                          <a:latin typeface="+mn-lt"/>
                          <a:cs typeface="Calibri" panose="020F0502020204030204" pitchFamily="34" charset="0"/>
                        </a:rPr>
                        <a:t>Analyse af kerneprodukter, så det er let at sammenligne på miljø, social og økonomisk bæredygtighed.</a:t>
                      </a:r>
                    </a:p>
                  </a:txBody>
                  <a:tcPr marL="85923" marR="85923" marT="42962" marB="42962"/>
                </a:tc>
                <a:tc>
                  <a:txBody>
                    <a:bodyPr/>
                    <a:lstStyle/>
                    <a:p>
                      <a:r>
                        <a:rPr lang="da-DK" sz="900" dirty="0">
                          <a:latin typeface="+mn-lt"/>
                          <a:cs typeface="Calibri" panose="020F0502020204030204" pitchFamily="34" charset="0"/>
                        </a:rPr>
                        <a:t>Værktøj på hjemmesiden etableret 2022. Opdateres løbende.</a:t>
                      </a:r>
                    </a:p>
                  </a:txBody>
                  <a:tcPr marL="85923" marR="85923" marT="42962" marB="42962"/>
                </a:tc>
                <a:tc>
                  <a:txBody>
                    <a:bodyPr/>
                    <a:lstStyle/>
                    <a:p>
                      <a:pPr algn="ctr"/>
                      <a:r>
                        <a:rPr lang="da-DK" sz="900" dirty="0">
                          <a:solidFill>
                            <a:schemeClr val="accent1"/>
                          </a:solidFill>
                          <a:latin typeface="+mn-lt"/>
                          <a:cs typeface="Calibri" panose="020F0502020204030204" pitchFamily="34" charset="0"/>
                        </a:rPr>
                        <a:t> ✓</a:t>
                      </a:r>
                    </a:p>
                  </a:txBody>
                  <a:tcPr marL="85923" marR="85923" marT="42962" marB="42962"/>
                </a:tc>
                <a:extLst>
                  <a:ext uri="{0D108BD9-81ED-4DB2-BD59-A6C34878D82A}">
                    <a16:rowId xmlns:a16="http://schemas.microsoft.com/office/drawing/2014/main" val="4292631966"/>
                  </a:ext>
                </a:extLst>
              </a:tr>
              <a:tr h="341219">
                <a:tc>
                  <a:txBody>
                    <a:bodyPr/>
                    <a:lstStyle/>
                    <a:p>
                      <a:pPr algn="ctr"/>
                      <a:r>
                        <a:rPr lang="da-DK" sz="900" dirty="0">
                          <a:latin typeface="+mn-lt"/>
                          <a:cs typeface="Calibri" panose="020F0502020204030204" pitchFamily="34" charset="0"/>
                        </a:rPr>
                        <a:t>E</a:t>
                      </a:r>
                    </a:p>
                  </a:txBody>
                  <a:tcPr marL="85923" marR="85923" marT="42962" marB="42962"/>
                </a:tc>
                <a:tc>
                  <a:txBody>
                    <a:bodyPr/>
                    <a:lstStyle/>
                    <a:p>
                      <a:r>
                        <a:rPr lang="da-DK" sz="900" dirty="0">
                          <a:latin typeface="+mn-lt"/>
                          <a:cs typeface="Calibri" panose="020F0502020204030204" pitchFamily="34" charset="0"/>
                        </a:rPr>
                        <a:t>Udarbejde klimaregnskab vha. Klimakompasset.</a:t>
                      </a:r>
                    </a:p>
                  </a:txBody>
                  <a:tcPr marL="85923" marR="85923" marT="42962" marB="42962"/>
                </a:tc>
                <a:tc>
                  <a:txBody>
                    <a:bodyPr/>
                    <a:lstStyle/>
                    <a:p>
                      <a:r>
                        <a:rPr lang="da-DK" sz="900" dirty="0">
                          <a:latin typeface="+mn-lt"/>
                          <a:cs typeface="Calibri" panose="020F0502020204030204" pitchFamily="34" charset="0"/>
                        </a:rPr>
                        <a:t>Årligt. 2022, 2023 og 2024.</a:t>
                      </a:r>
                    </a:p>
                  </a:txBody>
                  <a:tcPr marL="85923" marR="85923" marT="42962" marB="42962"/>
                </a:tc>
                <a:tc>
                  <a:txBody>
                    <a:bodyPr/>
                    <a:lstStyle/>
                    <a:p>
                      <a:pPr algn="ctr"/>
                      <a:r>
                        <a:rPr lang="da-DK" sz="900" dirty="0">
                          <a:solidFill>
                            <a:schemeClr val="accent1"/>
                          </a:solidFill>
                          <a:latin typeface="+mn-lt"/>
                          <a:cs typeface="Calibri" panose="020F0502020204030204" pitchFamily="34" charset="0"/>
                        </a:rPr>
                        <a:t> ✓</a:t>
                      </a:r>
                    </a:p>
                  </a:txBody>
                  <a:tcPr marL="85923" marR="85923" marT="42962" marB="42962"/>
                </a:tc>
                <a:extLst>
                  <a:ext uri="{0D108BD9-81ED-4DB2-BD59-A6C34878D82A}">
                    <a16:rowId xmlns:a16="http://schemas.microsoft.com/office/drawing/2014/main" val="1753256814"/>
                  </a:ext>
                </a:extLst>
              </a:tr>
              <a:tr h="218014">
                <a:tc>
                  <a:txBody>
                    <a:bodyPr/>
                    <a:lstStyle/>
                    <a:p>
                      <a:pPr algn="ctr"/>
                      <a:r>
                        <a:rPr lang="da-DK" sz="900" dirty="0">
                          <a:latin typeface="+mn-lt"/>
                          <a:cs typeface="Calibri" panose="020F0502020204030204" pitchFamily="34" charset="0"/>
                        </a:rPr>
                        <a:t>E</a:t>
                      </a:r>
                    </a:p>
                  </a:txBody>
                  <a:tcPr marL="85923" marR="85923" marT="42962" marB="42962"/>
                </a:tc>
                <a:tc>
                  <a:txBody>
                    <a:bodyPr/>
                    <a:lstStyle/>
                    <a:p>
                      <a:r>
                        <a:rPr lang="da-DK" sz="900" dirty="0">
                          <a:latin typeface="+mn-lt"/>
                          <a:cs typeface="Calibri" panose="020F0502020204030204" pitchFamily="34" charset="0"/>
                        </a:rPr>
                        <a:t>Udarbejde ESG-rapport.</a:t>
                      </a:r>
                    </a:p>
                  </a:txBody>
                  <a:tcPr marL="85923" marR="85923" marT="42962" marB="42962"/>
                </a:tc>
                <a:tc>
                  <a:txBody>
                    <a:bodyPr/>
                    <a:lstStyle/>
                    <a:p>
                      <a:r>
                        <a:rPr lang="da-DK" sz="900" dirty="0">
                          <a:latin typeface="+mn-lt"/>
                          <a:cs typeface="Calibri" panose="020F0502020204030204" pitchFamily="34" charset="0"/>
                        </a:rPr>
                        <a:t>Årligt. 2023, 2024 og 2025.</a:t>
                      </a:r>
                    </a:p>
                  </a:txBody>
                  <a:tcPr marL="85923" marR="85923" marT="42962" marB="42962"/>
                </a:tc>
                <a:tc>
                  <a:txBody>
                    <a:bodyPr/>
                    <a:lstStyle/>
                    <a:p>
                      <a:pPr algn="ctr"/>
                      <a:r>
                        <a:rPr lang="da-DK" sz="900" dirty="0">
                          <a:solidFill>
                            <a:schemeClr val="accent1"/>
                          </a:solidFill>
                          <a:latin typeface="+mn-lt"/>
                          <a:cs typeface="Calibri" panose="020F0502020204030204" pitchFamily="34" charset="0"/>
                        </a:rPr>
                        <a:t> ✓</a:t>
                      </a:r>
                    </a:p>
                  </a:txBody>
                  <a:tcPr marL="85923" marR="85923" marT="42962" marB="42962"/>
                </a:tc>
                <a:extLst>
                  <a:ext uri="{0D108BD9-81ED-4DB2-BD59-A6C34878D82A}">
                    <a16:rowId xmlns:a16="http://schemas.microsoft.com/office/drawing/2014/main" val="2699004069"/>
                  </a:ext>
                </a:extLst>
              </a:tr>
              <a:tr h="352057">
                <a:tc>
                  <a:txBody>
                    <a:bodyPr/>
                    <a:lstStyle/>
                    <a:p>
                      <a:pPr algn="ctr"/>
                      <a:r>
                        <a:rPr lang="da-DK" sz="900" dirty="0">
                          <a:latin typeface="+mn-lt"/>
                          <a:cs typeface="Calibri" panose="020F0502020204030204" pitchFamily="34" charset="0"/>
                        </a:rPr>
                        <a:t>E</a:t>
                      </a:r>
                    </a:p>
                  </a:txBody>
                  <a:tcPr marL="85923" marR="85923" marT="42962" marB="42962"/>
                </a:tc>
                <a:tc>
                  <a:txBody>
                    <a:bodyPr/>
                    <a:lstStyle/>
                    <a:p>
                      <a:r>
                        <a:rPr lang="da-DK" sz="900" dirty="0">
                          <a:latin typeface="+mn-lt"/>
                          <a:cs typeface="Calibri" panose="020F0502020204030204" pitchFamily="34" charset="0"/>
                        </a:rPr>
                        <a:t>Opfylde bestyrelsens ambition om en årlig reduktion af CO</a:t>
                      </a:r>
                      <a:r>
                        <a:rPr lang="da-DK" sz="900" baseline="-25000" dirty="0">
                          <a:latin typeface="+mn-lt"/>
                          <a:cs typeface="Calibri" panose="020F0502020204030204" pitchFamily="34" charset="0"/>
                        </a:rPr>
                        <a:t>2</a:t>
                      </a:r>
                      <a:r>
                        <a:rPr lang="da-DK" sz="900" dirty="0">
                          <a:latin typeface="+mn-lt"/>
                          <a:cs typeface="Calibri" panose="020F0502020204030204" pitchFamily="34" charset="0"/>
                        </a:rPr>
                        <a:t>-udslip på 5 %.</a:t>
                      </a:r>
                    </a:p>
                  </a:txBody>
                  <a:tcPr marL="85923" marR="85923" marT="42962" marB="42962"/>
                </a:tc>
                <a:tc>
                  <a:txBody>
                    <a:bodyPr/>
                    <a:lstStyle/>
                    <a:p>
                      <a:r>
                        <a:rPr lang="da-DK" sz="900" dirty="0">
                          <a:latin typeface="+mn-lt"/>
                          <a:cs typeface="Calibri" panose="020F0502020204030204" pitchFamily="34" charset="0"/>
                        </a:rPr>
                        <a:t>Se side 6 E – Environment.</a:t>
                      </a:r>
                    </a:p>
                  </a:txBody>
                  <a:tcPr marL="85923" marR="85923" marT="42962" marB="42962"/>
                </a:tc>
                <a:tc>
                  <a:txBody>
                    <a:bodyPr/>
                    <a:lstStyle/>
                    <a:p>
                      <a:pPr algn="ctr"/>
                      <a:r>
                        <a:rPr lang="da-DK" sz="900" dirty="0">
                          <a:solidFill>
                            <a:schemeClr val="accent1"/>
                          </a:solidFill>
                          <a:latin typeface="+mn-lt"/>
                          <a:cs typeface="Calibri" panose="020F0502020204030204" pitchFamily="34" charset="0"/>
                        </a:rPr>
                        <a:t> </a:t>
                      </a:r>
                      <a:r>
                        <a:rPr lang="da-DK" sz="900" dirty="0">
                          <a:solidFill>
                            <a:srgbClr val="FF0000"/>
                          </a:solidFill>
                          <a:latin typeface="+mn-lt"/>
                          <a:cs typeface="Calibri" panose="020F0502020204030204" pitchFamily="34" charset="0"/>
                        </a:rPr>
                        <a:t>✗</a:t>
                      </a:r>
                      <a:r>
                        <a:rPr lang="da-DK" sz="900" dirty="0">
                          <a:solidFill>
                            <a:schemeClr val="accent1"/>
                          </a:solidFill>
                          <a:latin typeface="+mn-lt"/>
                          <a:cs typeface="Calibri" panose="020F0502020204030204" pitchFamily="34" charset="0"/>
                        </a:rPr>
                        <a:t>✓</a:t>
                      </a:r>
                    </a:p>
                  </a:txBody>
                  <a:tcPr marL="85923" marR="85923" marT="42962" marB="42962"/>
                </a:tc>
                <a:extLst>
                  <a:ext uri="{0D108BD9-81ED-4DB2-BD59-A6C34878D82A}">
                    <a16:rowId xmlns:a16="http://schemas.microsoft.com/office/drawing/2014/main" val="1655404574"/>
                  </a:ext>
                </a:extLst>
              </a:tr>
              <a:tr h="471135">
                <a:tc>
                  <a:txBody>
                    <a:bodyPr/>
                    <a:lstStyle/>
                    <a:p>
                      <a:pPr marL="0" indent="0" algn="ctr">
                        <a:buNone/>
                      </a:pPr>
                      <a:r>
                        <a:rPr lang="da-DK" sz="900" dirty="0">
                          <a:latin typeface="+mn-lt"/>
                          <a:cs typeface="Calibri" panose="020F0502020204030204" pitchFamily="34" charset="0"/>
                        </a:rPr>
                        <a:t>E</a:t>
                      </a:r>
                    </a:p>
                  </a:txBody>
                  <a:tcPr marL="85923" marR="85923" marT="42962" marB="42962"/>
                </a:tc>
                <a:tc>
                  <a:txBody>
                    <a:bodyPr/>
                    <a:lstStyle/>
                    <a:p>
                      <a:pPr marL="0" indent="0">
                        <a:buNone/>
                      </a:pPr>
                      <a:r>
                        <a:rPr lang="da-DK" sz="900" dirty="0">
                          <a:latin typeface="+mn-lt"/>
                          <a:cs typeface="Calibri" panose="020F0502020204030204" pitchFamily="34" charset="0"/>
                        </a:rPr>
                        <a:t>Opdatere produktprogrammet med mere bæredygtige løsninger.</a:t>
                      </a:r>
                    </a:p>
                  </a:txBody>
                  <a:tcPr marL="85923" marR="85923" marT="42962" marB="42962"/>
                </a:tc>
                <a:tc>
                  <a:txBody>
                    <a:bodyPr/>
                    <a:lstStyle/>
                    <a:p>
                      <a:r>
                        <a:rPr lang="da-DK" sz="900" dirty="0">
                          <a:latin typeface="+mn-lt"/>
                          <a:cs typeface="Calibri" panose="020F0502020204030204" pitchFamily="34" charset="0"/>
                        </a:rPr>
                        <a:t>Vi forsøger løbende at tage mere bæredygtige produkter ind, som en del af vores udbud.</a:t>
                      </a:r>
                    </a:p>
                  </a:txBody>
                  <a:tcPr marL="85923" marR="85923" marT="42962" marB="42962"/>
                </a:tc>
                <a:tc>
                  <a:txBody>
                    <a:bodyPr/>
                    <a:lstStyle/>
                    <a:p>
                      <a:pPr algn="ctr"/>
                      <a:r>
                        <a:rPr lang="da-DK" sz="900" dirty="0">
                          <a:solidFill>
                            <a:schemeClr val="accent1"/>
                          </a:solidFill>
                          <a:latin typeface="+mn-lt"/>
                          <a:cs typeface="Calibri" panose="020F0502020204030204" pitchFamily="34" charset="0"/>
                        </a:rPr>
                        <a:t> ✓</a:t>
                      </a:r>
                    </a:p>
                  </a:txBody>
                  <a:tcPr marL="85923" marR="85923" marT="42962" marB="42962"/>
                </a:tc>
                <a:extLst>
                  <a:ext uri="{0D108BD9-81ED-4DB2-BD59-A6C34878D82A}">
                    <a16:rowId xmlns:a16="http://schemas.microsoft.com/office/drawing/2014/main" val="2286854491"/>
                  </a:ext>
                </a:extLst>
              </a:tr>
              <a:tr h="352057">
                <a:tc>
                  <a:txBody>
                    <a:bodyPr/>
                    <a:lstStyle/>
                    <a:p>
                      <a:pPr marL="0" indent="0" algn="ctr">
                        <a:buNone/>
                      </a:pPr>
                      <a:r>
                        <a:rPr lang="da-DK" sz="900" dirty="0">
                          <a:latin typeface="+mn-lt"/>
                          <a:cs typeface="Calibri" panose="020F0502020204030204" pitchFamily="34" charset="0"/>
                        </a:rPr>
                        <a:t>E</a:t>
                      </a:r>
                    </a:p>
                  </a:txBody>
                  <a:tcPr marL="85923" marR="85923" marT="42962" marB="42962"/>
                </a:tc>
                <a:tc>
                  <a:txBody>
                    <a:bodyPr/>
                    <a:lstStyle/>
                    <a:p>
                      <a:pPr marL="0" indent="0">
                        <a:buNone/>
                      </a:pPr>
                      <a:r>
                        <a:rPr lang="da-DK" sz="900" dirty="0">
                          <a:latin typeface="+mn-lt"/>
                          <a:cs typeface="Calibri" panose="020F0502020204030204" pitchFamily="34" charset="0"/>
                        </a:rPr>
                        <a:t>Afholde seminarer om bæredygtighed i akustikløsninger.</a:t>
                      </a:r>
                    </a:p>
                  </a:txBody>
                  <a:tcPr marL="85923" marR="85923" marT="42962" marB="42962"/>
                </a:tc>
                <a:tc>
                  <a:txBody>
                    <a:bodyPr/>
                    <a:lstStyle/>
                    <a:p>
                      <a:r>
                        <a:rPr lang="da-DK" sz="900" dirty="0">
                          <a:latin typeface="+mn-lt"/>
                          <a:cs typeface="Calibri" panose="020F0502020204030204" pitchFamily="34" charset="0"/>
                        </a:rPr>
                        <a:t>Vi afholdt to seminarer i 2023, men ingen i 2024 og 2025.</a:t>
                      </a:r>
                    </a:p>
                  </a:txBody>
                  <a:tcPr marL="85923" marR="85923" marT="42962" marB="42962"/>
                </a:tc>
                <a:tc>
                  <a:txBody>
                    <a:bodyPr/>
                    <a:lstStyle/>
                    <a:p>
                      <a:pPr algn="ctr"/>
                      <a:r>
                        <a:rPr lang="da-DK" sz="900" dirty="0">
                          <a:latin typeface="+mn-lt"/>
                          <a:cs typeface="Calibri" panose="020F0502020204030204" pitchFamily="34" charset="0"/>
                        </a:rPr>
                        <a:t> </a:t>
                      </a:r>
                      <a:r>
                        <a:rPr lang="da-DK" sz="900" dirty="0">
                          <a:solidFill>
                            <a:srgbClr val="FF0000"/>
                          </a:solidFill>
                          <a:latin typeface="+mn-lt"/>
                          <a:cs typeface="Calibri" panose="020F0502020204030204" pitchFamily="34" charset="0"/>
                        </a:rPr>
                        <a:t>✗</a:t>
                      </a:r>
                    </a:p>
                  </a:txBody>
                  <a:tcPr marL="85923" marR="85923" marT="42962" marB="42962"/>
                </a:tc>
                <a:extLst>
                  <a:ext uri="{0D108BD9-81ED-4DB2-BD59-A6C34878D82A}">
                    <a16:rowId xmlns:a16="http://schemas.microsoft.com/office/drawing/2014/main" val="1458970227"/>
                  </a:ext>
                </a:extLst>
              </a:tr>
              <a:tr h="486100">
                <a:tc>
                  <a:txBody>
                    <a:bodyPr/>
                    <a:lstStyle/>
                    <a:p>
                      <a:pPr marL="0" indent="0" algn="ctr">
                        <a:buNone/>
                      </a:pPr>
                      <a:r>
                        <a:rPr lang="da-DK" sz="900" dirty="0">
                          <a:latin typeface="+mn-lt"/>
                          <a:cs typeface="Calibri" panose="020F0502020204030204" pitchFamily="34" charset="0"/>
                        </a:rPr>
                        <a:t>E</a:t>
                      </a:r>
                    </a:p>
                  </a:txBody>
                  <a:tcPr marL="85923" marR="85923" marT="42962" marB="42962"/>
                </a:tc>
                <a:tc>
                  <a:txBody>
                    <a:bodyPr/>
                    <a:lstStyle/>
                    <a:p>
                      <a:pPr marL="0" indent="0">
                        <a:buNone/>
                      </a:pPr>
                      <a:r>
                        <a:rPr lang="da-DK" sz="900" dirty="0">
                          <a:latin typeface="+mn-lt"/>
                          <a:cs typeface="Calibri" panose="020F0502020204030204" pitchFamily="34" charset="0"/>
                        </a:rPr>
                        <a:t>Engagering af medarbejdere, så arbejdet med bæredygtighed forankres og udvides.</a:t>
                      </a:r>
                    </a:p>
                  </a:txBody>
                  <a:tcPr marL="85923" marR="85923" marT="42962" marB="42962"/>
                </a:tc>
                <a:tc>
                  <a:txBody>
                    <a:bodyPr/>
                    <a:lstStyle/>
                    <a:p>
                      <a:r>
                        <a:rPr lang="da-DK" sz="900" dirty="0">
                          <a:latin typeface="+mn-lt"/>
                          <a:cs typeface="Calibri" panose="020F0502020204030204" pitchFamily="34" charset="0"/>
                        </a:rPr>
                        <a:t>Det er en løbende proces. Fast emne på salgsmøder, og når vi får nye produkter i vores </a:t>
                      </a:r>
                      <a:r>
                        <a:rPr lang="da-DK" sz="900" dirty="0" err="1">
                          <a:latin typeface="+mn-lt"/>
                          <a:cs typeface="Calibri" panose="020F0502020204030204" pitchFamily="34" charset="0"/>
                        </a:rPr>
                        <a:t>portfolio</a:t>
                      </a:r>
                      <a:r>
                        <a:rPr lang="da-DK" sz="900" dirty="0">
                          <a:latin typeface="+mn-lt"/>
                          <a:cs typeface="Calibri" panose="020F0502020204030204" pitchFamily="34" charset="0"/>
                        </a:rPr>
                        <a:t>.</a:t>
                      </a:r>
                    </a:p>
                  </a:txBody>
                  <a:tcPr marL="85923" marR="85923" marT="42962" marB="42962"/>
                </a:tc>
                <a:tc>
                  <a:txBody>
                    <a:bodyPr/>
                    <a:lstStyle/>
                    <a:p>
                      <a:pPr algn="ctr"/>
                      <a:r>
                        <a:rPr lang="da-DK" sz="900" dirty="0">
                          <a:solidFill>
                            <a:schemeClr val="accent1"/>
                          </a:solidFill>
                          <a:latin typeface="+mn-lt"/>
                          <a:cs typeface="Calibri" panose="020F0502020204030204" pitchFamily="34" charset="0"/>
                        </a:rPr>
                        <a:t> ✓</a:t>
                      </a:r>
                    </a:p>
                  </a:txBody>
                  <a:tcPr marL="85923" marR="85923" marT="42962" marB="42962"/>
                </a:tc>
                <a:extLst>
                  <a:ext uri="{0D108BD9-81ED-4DB2-BD59-A6C34878D82A}">
                    <a16:rowId xmlns:a16="http://schemas.microsoft.com/office/drawing/2014/main" val="41051495"/>
                  </a:ext>
                </a:extLst>
              </a:tr>
              <a:tr h="6201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900" dirty="0">
                          <a:latin typeface="+mn-lt"/>
                          <a:cs typeface="Calibri" panose="020F0502020204030204" pitchFamily="34" charset="0"/>
                        </a:rPr>
                        <a:t>E</a:t>
                      </a:r>
                    </a:p>
                  </a:txBody>
                  <a:tcPr marL="85923" marR="85923" marT="42962" marB="429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900" dirty="0">
                          <a:latin typeface="+mn-lt"/>
                          <a:cs typeface="Calibri" panose="020F0502020204030204" pitchFamily="34" charset="0"/>
                        </a:rPr>
                        <a:t>Bakke op om nye, innovative produkter med fokus på bæredygtighed. Vi kan bidrage med viden og distribution.</a:t>
                      </a:r>
                    </a:p>
                  </a:txBody>
                  <a:tcPr marL="85923" marR="85923" marT="42962" marB="42962"/>
                </a:tc>
                <a:tc>
                  <a:txBody>
                    <a:bodyPr/>
                    <a:lstStyle/>
                    <a:p>
                      <a:r>
                        <a:rPr lang="da-DK" sz="900" dirty="0">
                          <a:latin typeface="+mn-lt"/>
                          <a:cs typeface="Calibri" panose="020F0502020204030204" pitchFamily="34" charset="0"/>
                        </a:rPr>
                        <a:t>Vi har meget fokus på, at vores samarbejdspartnere har en holdning til bæredygtighed og har tænkt det ind i deres produktion.</a:t>
                      </a:r>
                    </a:p>
                  </a:txBody>
                  <a:tcPr marL="85923" marR="85923" marT="42962" marB="4296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900" dirty="0">
                          <a:solidFill>
                            <a:srgbClr val="FF0000"/>
                          </a:solidFill>
                          <a:latin typeface="+mn-lt"/>
                          <a:cs typeface="Calibri" panose="020F0502020204030204" pitchFamily="34" charset="0"/>
                        </a:rPr>
                        <a:t> </a:t>
                      </a:r>
                      <a:r>
                        <a:rPr lang="da-DK" sz="900" dirty="0">
                          <a:solidFill>
                            <a:schemeClr val="accent1"/>
                          </a:solidFill>
                          <a:latin typeface="+mn-lt"/>
                          <a:cs typeface="Calibri" panose="020F0502020204030204" pitchFamily="34" charset="0"/>
                        </a:rPr>
                        <a:t>✓</a:t>
                      </a:r>
                      <a:endParaRPr lang="da-DK" sz="900" dirty="0">
                        <a:solidFill>
                          <a:srgbClr val="FF0000"/>
                        </a:solidFill>
                        <a:latin typeface="+mn-lt"/>
                        <a:cs typeface="Calibri" panose="020F0502020204030204" pitchFamily="34" charset="0"/>
                      </a:endParaRPr>
                    </a:p>
                  </a:txBody>
                  <a:tcPr marL="85923" marR="85923" marT="42962" marB="42962"/>
                </a:tc>
                <a:extLst>
                  <a:ext uri="{0D108BD9-81ED-4DB2-BD59-A6C34878D82A}">
                    <a16:rowId xmlns:a16="http://schemas.microsoft.com/office/drawing/2014/main" val="4024958140"/>
                  </a:ext>
                </a:extLst>
              </a:tr>
              <a:tr h="5542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900" dirty="0">
                          <a:latin typeface="+mn-lt"/>
                          <a:cs typeface="Calibri" panose="020F0502020204030204" pitchFamily="34" charset="0"/>
                        </a:rPr>
                        <a:t>S</a:t>
                      </a:r>
                    </a:p>
                  </a:txBody>
                  <a:tcPr marL="85923" marR="85923" marT="42962" marB="429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noProof="0" dirty="0">
                          <a:latin typeface="+mn-lt"/>
                        </a:rPr>
                        <a:t>Etablere en arbejdsmiljøorganisation AMO. Medarbejderne vælger en AMR og ledelsen udpeger en repræsentant for arbejdsgiveren.</a:t>
                      </a:r>
                    </a:p>
                  </a:txBody>
                  <a:tcPr marL="85923" marR="85923" marT="42962" marB="42962"/>
                </a:tc>
                <a:tc>
                  <a:txBody>
                    <a:bodyPr/>
                    <a:lstStyle/>
                    <a:p>
                      <a:r>
                        <a:rPr lang="da-DK" sz="900" dirty="0">
                          <a:latin typeface="+mn-lt"/>
                          <a:cs typeface="Calibri" panose="020F0502020204030204" pitchFamily="34" charset="0"/>
                        </a:rPr>
                        <a:t>Det er et mål for 2026.</a:t>
                      </a:r>
                    </a:p>
                  </a:txBody>
                  <a:tcPr marL="85923" marR="85923" marT="42962" marB="4296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900" dirty="0">
                        <a:solidFill>
                          <a:srgbClr val="FF0000"/>
                        </a:solidFill>
                        <a:latin typeface="+mn-lt"/>
                        <a:cs typeface="Calibri" panose="020F0502020204030204" pitchFamily="34" charset="0"/>
                      </a:endParaRPr>
                    </a:p>
                  </a:txBody>
                  <a:tcPr marL="85923" marR="85923" marT="42962" marB="42962"/>
                </a:tc>
                <a:extLst>
                  <a:ext uri="{0D108BD9-81ED-4DB2-BD59-A6C34878D82A}">
                    <a16:rowId xmlns:a16="http://schemas.microsoft.com/office/drawing/2014/main" val="3682506531"/>
                  </a:ext>
                </a:extLst>
              </a:tr>
              <a:tr h="6070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900" dirty="0">
                          <a:latin typeface="+mn-lt"/>
                          <a:cs typeface="Calibri" panose="020F0502020204030204" pitchFamily="34" charset="0"/>
                        </a:rPr>
                        <a:t>G</a:t>
                      </a:r>
                    </a:p>
                  </a:txBody>
                  <a:tcPr marL="85923" marR="85923" marT="42962" marB="42962"/>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800" b="0" kern="100" dirty="0">
                          <a:ea typeface="Calibri" panose="020F0502020204030204" pitchFamily="34" charset="0"/>
                          <a:cs typeface="Times New Roman" panose="02020603050405020304" pitchFamily="18" charset="0"/>
                        </a:rPr>
                        <a:t>Code of </a:t>
                      </a:r>
                      <a:r>
                        <a:rPr lang="da-DK" sz="800" b="0" kern="100" dirty="0" err="1">
                          <a:ea typeface="Calibri" panose="020F0502020204030204" pitchFamily="34" charset="0"/>
                          <a:cs typeface="Times New Roman" panose="02020603050405020304" pitchFamily="18" charset="0"/>
                        </a:rPr>
                        <a:t>Conduct</a:t>
                      </a:r>
                      <a:endParaRPr lang="da-DK" sz="800" b="0" kern="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800" noProof="0" dirty="0">
                        <a:latin typeface="+mn-lt"/>
                      </a:endParaRPr>
                    </a:p>
                  </a:txBody>
                  <a:tcPr marL="85923" marR="85923" marT="42962" marB="42962"/>
                </a:tc>
                <a:tc>
                  <a:txBody>
                    <a:bodyPr/>
                    <a:lstStyle/>
                    <a:p>
                      <a:r>
                        <a:rPr lang="da-DK" sz="900" dirty="0"/>
                        <a:t>Vi har startet arbejdet på en Code of </a:t>
                      </a:r>
                      <a:r>
                        <a:rPr lang="da-DK" sz="900" dirty="0" err="1"/>
                        <a:t>Conduct</a:t>
                      </a:r>
                      <a:r>
                        <a:rPr lang="da-DK" sz="900" dirty="0"/>
                        <a:t> til vores samarbejdspartnere. Den skal implementeres i 2026.</a:t>
                      </a:r>
                      <a:endParaRPr lang="da-DK" sz="900" dirty="0">
                        <a:latin typeface="+mn-lt"/>
                        <a:cs typeface="Calibri" panose="020F0502020204030204" pitchFamily="34" charset="0"/>
                      </a:endParaRPr>
                    </a:p>
                  </a:txBody>
                  <a:tcPr marL="85923" marR="85923" marT="42962" marB="42962"/>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a-DK" sz="900" dirty="0">
                        <a:solidFill>
                          <a:srgbClr val="FF0000"/>
                        </a:solidFill>
                        <a:latin typeface="+mn-lt"/>
                        <a:cs typeface="Calibri" panose="020F0502020204030204" pitchFamily="34" charset="0"/>
                      </a:endParaRPr>
                    </a:p>
                  </a:txBody>
                  <a:tcPr marL="85923" marR="85923" marT="42962" marB="42962"/>
                </a:tc>
                <a:extLst>
                  <a:ext uri="{0D108BD9-81ED-4DB2-BD59-A6C34878D82A}">
                    <a16:rowId xmlns:a16="http://schemas.microsoft.com/office/drawing/2014/main" val="4196728426"/>
                  </a:ext>
                </a:extLst>
              </a:tr>
            </a:tbl>
          </a:graphicData>
        </a:graphic>
      </p:graphicFrame>
    </p:spTree>
    <p:extLst>
      <p:ext uri="{BB962C8B-B14F-4D97-AF65-F5344CB8AC3E}">
        <p14:creationId xmlns:p14="http://schemas.microsoft.com/office/powerpoint/2010/main" val="1964334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D0F5F0-8B6C-31E8-048A-141C97D76771}"/>
              </a:ext>
            </a:extLst>
          </p:cNvPr>
          <p:cNvSpPr>
            <a:spLocks noGrp="1"/>
          </p:cNvSpPr>
          <p:nvPr>
            <p:ph type="title"/>
          </p:nvPr>
        </p:nvSpPr>
        <p:spPr>
          <a:xfrm>
            <a:off x="539750" y="254453"/>
            <a:ext cx="6108700" cy="570593"/>
          </a:xfrm>
        </p:spPr>
        <p:txBody>
          <a:bodyPr>
            <a:noAutofit/>
          </a:bodyPr>
          <a:lstStyle/>
          <a:p>
            <a:br>
              <a:rPr lang="da-DK" dirty="0"/>
            </a:br>
            <a:r>
              <a:rPr lang="da-DK" dirty="0"/>
              <a:t>Verdensmål</a:t>
            </a:r>
            <a:br>
              <a:rPr lang="da-DK" dirty="0"/>
            </a:br>
            <a:endParaRPr lang="danish-DK" dirty="0"/>
          </a:p>
        </p:txBody>
      </p:sp>
      <p:sp>
        <p:nvSpPr>
          <p:cNvPr id="3" name="Pladsholder til slidenummer 2">
            <a:extLst>
              <a:ext uri="{FF2B5EF4-FFF2-40B4-BE49-F238E27FC236}">
                <a16:creationId xmlns:a16="http://schemas.microsoft.com/office/drawing/2014/main" id="{7B87FA7C-506B-AFF4-CB47-31996B0EFAF1}"/>
              </a:ext>
            </a:extLst>
          </p:cNvPr>
          <p:cNvSpPr>
            <a:spLocks noGrp="1"/>
          </p:cNvSpPr>
          <p:nvPr>
            <p:ph type="sldNum" sz="quarter" idx="12"/>
          </p:nvPr>
        </p:nvSpPr>
        <p:spPr/>
        <p:txBody>
          <a:bodyPr/>
          <a:lstStyle/>
          <a:p>
            <a:fld id="{5A0D23CF-C5A3-5445-819D-C647D180BB4B}" type="slidenum">
              <a:rPr lang="da-DK" smtClean="0"/>
              <a:pPr/>
              <a:t>9</a:t>
            </a:fld>
            <a:endParaRPr lang="da-DK" dirty="0"/>
          </a:p>
        </p:txBody>
      </p:sp>
      <p:sp>
        <p:nvSpPr>
          <p:cNvPr id="17" name="Pladsholder til tekst 16">
            <a:extLst>
              <a:ext uri="{FF2B5EF4-FFF2-40B4-BE49-F238E27FC236}">
                <a16:creationId xmlns:a16="http://schemas.microsoft.com/office/drawing/2014/main" id="{4461862D-946F-BD34-6B02-77391E91419F}"/>
              </a:ext>
            </a:extLst>
          </p:cNvPr>
          <p:cNvSpPr>
            <a:spLocks noGrp="1"/>
          </p:cNvSpPr>
          <p:nvPr>
            <p:ph type="body" sz="quarter" idx="13"/>
          </p:nvPr>
        </p:nvSpPr>
        <p:spPr>
          <a:xfrm>
            <a:off x="569965" y="825046"/>
            <a:ext cx="7359650" cy="5778501"/>
          </a:xfrm>
        </p:spPr>
        <p:txBody>
          <a:bodyPr numCol="2" spcCol="360000">
            <a:normAutofit/>
          </a:bodyPr>
          <a:lstStyle/>
          <a:p>
            <a:pPr marL="0" indent="0">
              <a:buNone/>
            </a:pPr>
            <a:r>
              <a:rPr lang="da-DK" sz="1000" dirty="0"/>
              <a:t>Alpha Akustik har fokus på verdensmålene 3, 4 </a:t>
            </a:r>
            <a:br>
              <a:rPr lang="da-DK" sz="1000" dirty="0"/>
            </a:br>
            <a:r>
              <a:rPr lang="da-DK" sz="1000" dirty="0"/>
              <a:t>og 12.</a:t>
            </a:r>
            <a:br>
              <a:rPr lang="da-DK" sz="1000" dirty="0"/>
            </a:br>
            <a:r>
              <a:rPr lang="da-DK" sz="1000" dirty="0"/>
              <a:t>​</a:t>
            </a:r>
            <a:br>
              <a:rPr lang="da-DK" sz="1000" dirty="0"/>
            </a:br>
            <a:r>
              <a:rPr lang="da-DK" sz="1000" dirty="0">
                <a:solidFill>
                  <a:schemeClr val="accent1"/>
                </a:solidFill>
                <a:hlinkClick r:id="rId3">
                  <a:extLst>
                    <a:ext uri="{A12FA001-AC4F-418D-AE19-62706E023703}">
                      <ahyp:hlinkClr xmlns:ahyp="http://schemas.microsoft.com/office/drawing/2018/hyperlinkcolor" val="tx"/>
                    </a:ext>
                  </a:extLst>
                </a:hlinkClick>
              </a:rPr>
              <a:t>Verdensmål 3: Fokus på 3.4.</a:t>
            </a:r>
            <a:br>
              <a:rPr lang="da-DK" sz="1000" dirty="0"/>
            </a:br>
            <a:r>
              <a:rPr lang="da-DK" sz="1000" dirty="0"/>
              <a:t>3.4. ...Mental sundhed og trivsel skal fremmes.​</a:t>
            </a:r>
            <a:br>
              <a:rPr lang="da-DK" sz="1000" dirty="0"/>
            </a:br>
            <a:br>
              <a:rPr lang="da-DK" sz="1000" dirty="0"/>
            </a:br>
            <a:r>
              <a:rPr lang="da-DK" sz="1000" i="1" dirty="0"/>
              <a:t>Det ligger i vores DNA at fremme mental sundhed og velvære gennem god lyd i uddannelsesmiljøer, på arbejdspladsen og derhjemme.</a:t>
            </a:r>
            <a:br>
              <a:rPr lang="da-DK" sz="1000" dirty="0"/>
            </a:br>
            <a:br>
              <a:rPr lang="da-DK" sz="1000" b="1" dirty="0"/>
            </a:br>
            <a:r>
              <a:rPr lang="da-DK" sz="1000" dirty="0">
                <a:hlinkClick r:id="rId3"/>
              </a:rPr>
              <a:t>Verdensmål 4: Fokus på 4.a</a:t>
            </a:r>
            <a:br>
              <a:rPr lang="da-DK" sz="1000" dirty="0"/>
            </a:br>
            <a:r>
              <a:rPr lang="da-DK" sz="1000" dirty="0" err="1"/>
              <a:t>4.a</a:t>
            </a:r>
            <a:r>
              <a:rPr lang="da-DK" sz="1000" dirty="0"/>
              <a:t> Uddannelsesinstitutioner skal bygges og opgraderes, så de tager hensyn til barnets tarv, handicap og køn, og så de skaber et sikkert, ikkevoldeligt, inkluderende og effektivt læringsmiljø </a:t>
            </a:r>
            <a:br>
              <a:rPr lang="da-DK" sz="1000" dirty="0"/>
            </a:br>
            <a:r>
              <a:rPr lang="da-DK" sz="1000" dirty="0"/>
              <a:t>for alle.</a:t>
            </a:r>
          </a:p>
          <a:p>
            <a:pPr marL="0" indent="0">
              <a:buNone/>
            </a:pPr>
            <a:r>
              <a:rPr lang="da-DK" sz="1000" i="1" dirty="0"/>
              <a:t>Undervisningssektoren er vores største kundegruppe og hvert år hjælper vi med at skabe gode læringsmiljøer for tusindvis af elever.</a:t>
            </a:r>
          </a:p>
          <a:p>
            <a:pPr marL="0" indent="0">
              <a:buNone/>
            </a:pPr>
            <a:br>
              <a:rPr lang="da-DK" sz="1000" i="1" dirty="0"/>
            </a:br>
            <a:r>
              <a:rPr lang="da-DK" sz="1000" dirty="0"/>
              <a:t>​</a:t>
            </a:r>
            <a:r>
              <a:rPr lang="da-DK" sz="1000" dirty="0">
                <a:hlinkClick r:id="rId4"/>
              </a:rPr>
              <a:t>Verdensmål 12: Fokus på 12.5 og 12.6.</a:t>
            </a:r>
            <a:br>
              <a:rPr lang="da-DK" sz="1000" dirty="0"/>
            </a:br>
            <a:r>
              <a:rPr lang="da-DK" sz="1000" dirty="0"/>
              <a:t>12.5: Inden 2030 skal affaldsgenereringen væsentligt reduceres gennem forebyggelse, reduktion, genvinding og genbrug.</a:t>
            </a:r>
            <a:br>
              <a:rPr lang="da-DK" sz="1000" dirty="0"/>
            </a:br>
            <a:br>
              <a:rPr lang="da-DK" sz="1000" dirty="0"/>
            </a:br>
            <a:r>
              <a:rPr lang="da-DK" sz="1000" dirty="0"/>
              <a:t>12.6 Virksomheder (…….) skal opfordres til at benytte bæredygtig praksis og til at integrere oplysninger om bæredygtighed i deres rapporteringscyklus.</a:t>
            </a:r>
            <a:br>
              <a:rPr lang="da-DK" sz="1000" dirty="0"/>
            </a:br>
            <a:br>
              <a:rPr lang="da-DK" sz="1000" dirty="0"/>
            </a:br>
            <a:r>
              <a:rPr lang="da-DK" sz="1000" i="1" dirty="0"/>
              <a:t>I tilbud, ved valg af produkter, </a:t>
            </a:r>
            <a:r>
              <a:rPr lang="da-DK" sz="1000" dirty="0"/>
              <a:t>gennem vores montagemetoder og ved at minimere spild</a:t>
            </a:r>
            <a:r>
              <a:rPr lang="da-DK" sz="1000" i="1" dirty="0"/>
              <a:t>, arbejder vi på at anvende de mest bæredygtige løsninger – så længe de lever op til den grundlæggende ambition om at skabe god akustik.</a:t>
            </a:r>
            <a:br>
              <a:rPr lang="da-DK" sz="1000" i="1" dirty="0"/>
            </a:br>
            <a:endParaRPr lang="da-DK" sz="1000" i="1" dirty="0"/>
          </a:p>
        </p:txBody>
      </p:sp>
      <p:pic>
        <p:nvPicPr>
          <p:cNvPr id="6" name="Billede 5">
            <a:extLst>
              <a:ext uri="{FF2B5EF4-FFF2-40B4-BE49-F238E27FC236}">
                <a16:creationId xmlns:a16="http://schemas.microsoft.com/office/drawing/2014/main" id="{590E5DA6-CDA2-BA96-121F-B32544E036E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32859" y="1279287"/>
            <a:ext cx="928875" cy="928875"/>
          </a:xfrm>
          <a:prstGeom prst="rect">
            <a:avLst/>
          </a:prstGeom>
        </p:spPr>
      </p:pic>
      <p:pic>
        <p:nvPicPr>
          <p:cNvPr id="8" name="Billede 7">
            <a:extLst>
              <a:ext uri="{FF2B5EF4-FFF2-40B4-BE49-F238E27FC236}">
                <a16:creationId xmlns:a16="http://schemas.microsoft.com/office/drawing/2014/main" id="{8EAC0B02-A633-65B7-243F-B84FAE48D08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32859" y="2391143"/>
            <a:ext cx="928875" cy="928875"/>
          </a:xfrm>
          <a:prstGeom prst="rect">
            <a:avLst/>
          </a:prstGeom>
        </p:spPr>
      </p:pic>
      <p:pic>
        <p:nvPicPr>
          <p:cNvPr id="10" name="Billede 9">
            <a:extLst>
              <a:ext uri="{FF2B5EF4-FFF2-40B4-BE49-F238E27FC236}">
                <a16:creationId xmlns:a16="http://schemas.microsoft.com/office/drawing/2014/main" id="{217B2311-EF74-A27A-8F54-4DD54FCC120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532859" y="4107047"/>
            <a:ext cx="928875" cy="928875"/>
          </a:xfrm>
          <a:prstGeom prst="rect">
            <a:avLst/>
          </a:prstGeom>
        </p:spPr>
      </p:pic>
      <p:pic>
        <p:nvPicPr>
          <p:cNvPr id="15" name="Billede 14">
            <a:extLst>
              <a:ext uri="{FF2B5EF4-FFF2-40B4-BE49-F238E27FC236}">
                <a16:creationId xmlns:a16="http://schemas.microsoft.com/office/drawing/2014/main" id="{C4CD9710-187C-7839-50B8-9AFE44B2302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93137" y="327475"/>
            <a:ext cx="1995441" cy="526415"/>
          </a:xfrm>
          <a:prstGeom prst="rect">
            <a:avLst/>
          </a:prstGeom>
        </p:spPr>
      </p:pic>
      <p:pic>
        <p:nvPicPr>
          <p:cNvPr id="5" name="Billede 4">
            <a:extLst>
              <a:ext uri="{FF2B5EF4-FFF2-40B4-BE49-F238E27FC236}">
                <a16:creationId xmlns:a16="http://schemas.microsoft.com/office/drawing/2014/main" id="{2F8311FF-EA9C-9058-5847-776ACDCC87F4}"/>
              </a:ext>
            </a:extLst>
          </p:cNvPr>
          <p:cNvPicPr>
            <a:picLocks noChangeAspect="1"/>
          </p:cNvPicPr>
          <p:nvPr/>
        </p:nvPicPr>
        <p:blipFill>
          <a:blip r:embed="rId9"/>
          <a:stretch>
            <a:fillRect/>
          </a:stretch>
        </p:blipFill>
        <p:spPr>
          <a:xfrm>
            <a:off x="7139901" y="2758915"/>
            <a:ext cx="2598515" cy="2155709"/>
          </a:xfrm>
          <a:prstGeom prst="rect">
            <a:avLst/>
          </a:prstGeom>
        </p:spPr>
      </p:pic>
      <p:pic>
        <p:nvPicPr>
          <p:cNvPr id="13" name="Billede 12">
            <a:extLst>
              <a:ext uri="{FF2B5EF4-FFF2-40B4-BE49-F238E27FC236}">
                <a16:creationId xmlns:a16="http://schemas.microsoft.com/office/drawing/2014/main" id="{B5F2E805-954B-A88F-AE7A-8DA3CB1F7F66}"/>
              </a:ext>
            </a:extLst>
          </p:cNvPr>
          <p:cNvPicPr>
            <a:picLocks noChangeAspect="1"/>
          </p:cNvPicPr>
          <p:nvPr/>
        </p:nvPicPr>
        <p:blipFill>
          <a:blip r:embed="rId10"/>
          <a:stretch>
            <a:fillRect/>
          </a:stretch>
        </p:blipFill>
        <p:spPr>
          <a:xfrm>
            <a:off x="8593933" y="3737341"/>
            <a:ext cx="3862929" cy="2966269"/>
          </a:xfrm>
          <a:prstGeom prst="rect">
            <a:avLst/>
          </a:prstGeom>
        </p:spPr>
      </p:pic>
      <p:sp>
        <p:nvSpPr>
          <p:cNvPr id="11" name="Pladsholder til indhold 2">
            <a:extLst>
              <a:ext uri="{FF2B5EF4-FFF2-40B4-BE49-F238E27FC236}">
                <a16:creationId xmlns:a16="http://schemas.microsoft.com/office/drawing/2014/main" id="{0BF4BCD9-59FC-5C31-19AC-EAF0C122ECFE}"/>
              </a:ext>
            </a:extLst>
          </p:cNvPr>
          <p:cNvSpPr txBox="1">
            <a:spLocks/>
          </p:cNvSpPr>
          <p:nvPr/>
        </p:nvSpPr>
        <p:spPr>
          <a:xfrm>
            <a:off x="7591549" y="2954207"/>
            <a:ext cx="1792222" cy="1765123"/>
          </a:xfrm>
          <a:prstGeom prst="rect">
            <a:avLst/>
          </a:prstGeom>
        </p:spPr>
        <p:txBody>
          <a:bodyPr vert="horz" lIns="0" tIns="0" rIns="0" bIns="0" rtlCol="0">
            <a:noAutofit/>
          </a:bodyPr>
          <a:lstStyle>
            <a:lvl1pPr marL="162000" indent="-162000" algn="l" defTabSz="914400" rtl="0" eaLnBrk="1" latinLnBrk="0" hangingPunct="1">
              <a:lnSpc>
                <a:spcPct val="90000"/>
              </a:lnSpc>
              <a:spcBef>
                <a:spcPts val="10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1pPr>
            <a:lvl2pPr marL="342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2pPr>
            <a:lvl3pPr marL="504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3pPr>
            <a:lvl4pPr marL="702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4pPr>
            <a:lvl5pPr marL="864000" indent="-1620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IBM Plex Sans" panose="020B05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da-DK" sz="900" i="1" kern="100" dirty="0">
                <a:latin typeface="+mn-lt"/>
                <a:ea typeface="Calibri" panose="020F0502020204030204" pitchFamily="34" charset="0"/>
                <a:cs typeface="Times New Roman" panose="02020603050405020304" pitchFamily="18" charset="0"/>
              </a:rPr>
              <a:t>”Under alle omstændigheder går det den rigtige vej. Det vil vi glæde os over og takker alle, der har bidraget”</a:t>
            </a:r>
            <a:br>
              <a:rPr lang="da-DK" sz="900" i="1" kern="100" dirty="0">
                <a:latin typeface="+mn-lt"/>
                <a:ea typeface="Calibri" panose="020F0502020204030204" pitchFamily="34" charset="0"/>
                <a:cs typeface="Times New Roman" panose="02020603050405020304" pitchFamily="18" charset="0"/>
              </a:rPr>
            </a:br>
            <a:br>
              <a:rPr lang="da-DK" sz="900" i="1" kern="100" dirty="0">
                <a:latin typeface="+mn-lt"/>
                <a:ea typeface="Calibri" panose="020F0502020204030204" pitchFamily="34" charset="0"/>
                <a:cs typeface="Times New Roman" panose="02020603050405020304" pitchFamily="18" charset="0"/>
              </a:rPr>
            </a:br>
            <a:r>
              <a:rPr lang="da-DK" sz="900" b="1" kern="100" dirty="0">
                <a:solidFill>
                  <a:schemeClr val="tx2"/>
                </a:solidFill>
                <a:latin typeface="+mj-lt"/>
                <a:ea typeface="Calibri" panose="020F0502020204030204" pitchFamily="34" charset="0"/>
                <a:cs typeface="Times New Roman" panose="02020603050405020304" pitchFamily="18" charset="0"/>
              </a:rPr>
              <a:t>Peter Michael Møller</a:t>
            </a:r>
            <a:br>
              <a:rPr lang="da-DK" sz="900" kern="100" dirty="0">
                <a:solidFill>
                  <a:schemeClr val="tx2"/>
                </a:solidFill>
                <a:latin typeface="+mn-lt"/>
                <a:ea typeface="Calibri" panose="020F0502020204030204" pitchFamily="34" charset="0"/>
                <a:cs typeface="Times New Roman" panose="02020603050405020304" pitchFamily="18" charset="0"/>
              </a:rPr>
            </a:br>
            <a:r>
              <a:rPr lang="da-DK" sz="900" kern="100" dirty="0">
                <a:solidFill>
                  <a:schemeClr val="tx2"/>
                </a:solidFill>
                <a:latin typeface="+mn-lt"/>
                <a:ea typeface="Calibri" panose="020F0502020204030204" pitchFamily="34" charset="0"/>
                <a:cs typeface="Times New Roman" panose="02020603050405020304" pitchFamily="18" charset="0"/>
              </a:rPr>
              <a:t>Stifter og bestyrelsesformand, Alpha Akustik</a:t>
            </a:r>
          </a:p>
        </p:txBody>
      </p:sp>
    </p:spTree>
    <p:extLst>
      <p:ext uri="{BB962C8B-B14F-4D97-AF65-F5344CB8AC3E}">
        <p14:creationId xmlns:p14="http://schemas.microsoft.com/office/powerpoint/2010/main" val="3013011947"/>
      </p:ext>
    </p:extLst>
  </p:cSld>
  <p:clrMapOvr>
    <a:masterClrMapping/>
  </p:clrMapOvr>
</p:sld>
</file>

<file path=ppt/theme/theme1.xml><?xml version="1.0" encoding="utf-8"?>
<a:theme xmlns:a="http://schemas.openxmlformats.org/drawingml/2006/main" name="Tema ESG skabelon 2023">
  <a:themeElements>
    <a:clrScheme name="Brugerdefineret 5">
      <a:dk1>
        <a:srgbClr val="000000"/>
      </a:dk1>
      <a:lt1>
        <a:srgbClr val="FFFFFF"/>
      </a:lt1>
      <a:dk2>
        <a:srgbClr val="1B4528"/>
      </a:dk2>
      <a:lt2>
        <a:srgbClr val="E7E6E6"/>
      </a:lt2>
      <a:accent1>
        <a:srgbClr val="02A668"/>
      </a:accent1>
      <a:accent2>
        <a:srgbClr val="006699"/>
      </a:accent2>
      <a:accent3>
        <a:srgbClr val="14162B"/>
      </a:accent3>
      <a:accent4>
        <a:srgbClr val="691C27"/>
      </a:accent4>
      <a:accent5>
        <a:srgbClr val="0052FF"/>
      </a:accent5>
      <a:accent6>
        <a:srgbClr val="003300"/>
      </a:accent6>
      <a:hlink>
        <a:srgbClr val="02A668"/>
      </a:hlink>
      <a:folHlink>
        <a:srgbClr val="02A668"/>
      </a:folHlink>
    </a:clrScheme>
    <a:fontScheme name="alpha akustik">
      <a:majorFont>
        <a:latin typeface="Exo 2"/>
        <a:ea typeface=""/>
        <a:cs typeface=""/>
      </a:majorFont>
      <a:minorFont>
        <a:latin typeface="Exo 2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 ESG skabelon 2023" id="{4F616B44-E23C-9D4B-A414-B698B6CB0592}" vid="{C1CEAE3D-34EF-BE45-B60E-4DC3BCA22C44}"/>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c947b3-0ce1-40fe-a6a9-52b65c410bf7" xsi:nil="true"/>
    <lcf76f155ced4ddcb4097134ff3c332f xmlns="135173b7-22b6-4cc9-b585-2bc35ba16d2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92270D8F837C1418FB2CC745D7C9808" ma:contentTypeVersion="14" ma:contentTypeDescription="Opret et nyt dokument." ma:contentTypeScope="" ma:versionID="2cf6539f1d04db338f90c3afcf5b361b">
  <xsd:schema xmlns:xsd="http://www.w3.org/2001/XMLSchema" xmlns:xs="http://www.w3.org/2001/XMLSchema" xmlns:p="http://schemas.microsoft.com/office/2006/metadata/properties" xmlns:ns2="135173b7-22b6-4cc9-b585-2bc35ba16d29" xmlns:ns3="4ac947b3-0ce1-40fe-a6a9-52b65c410bf7" targetNamespace="http://schemas.microsoft.com/office/2006/metadata/properties" ma:root="true" ma:fieldsID="74f03286001e645353e8cdcfd657c6fb" ns2:_="" ns3:_="">
    <xsd:import namespace="135173b7-22b6-4cc9-b585-2bc35ba16d29"/>
    <xsd:import namespace="4ac947b3-0ce1-40fe-a6a9-52b65c410b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5173b7-22b6-4cc9-b585-2bc35ba16d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46f9bfe2-f411-48ca-b094-cf8508787f8f"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ac947b3-0ce1-40fe-a6a9-52b65c410b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8fad9bc-34c3-400c-a14e-aa93c2c1ed47}" ma:internalName="TaxCatchAll" ma:showField="CatchAllData" ma:web="4ac947b3-0ce1-40fe-a6a9-52b65c410bf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063F42-88CF-4480-BD51-E4E9E9D8B1A7}">
  <ds:schemaRefs>
    <ds:schemaRef ds:uri="http://purl.org/dc/elements/1.1/"/>
    <ds:schemaRef ds:uri="135173b7-22b6-4cc9-b585-2bc35ba16d29"/>
    <ds:schemaRef ds:uri="http://purl.org/dc/term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4ac947b3-0ce1-40fe-a6a9-52b65c410bf7"/>
    <ds:schemaRef ds:uri="http://www.w3.org/XML/1998/namespace"/>
  </ds:schemaRefs>
</ds:datastoreItem>
</file>

<file path=customXml/itemProps2.xml><?xml version="1.0" encoding="utf-8"?>
<ds:datastoreItem xmlns:ds="http://schemas.openxmlformats.org/officeDocument/2006/customXml" ds:itemID="{F05D4C74-CA95-4D37-A6C2-6CA7A1FFF499}">
  <ds:schemaRefs>
    <ds:schemaRef ds:uri="http://schemas.microsoft.com/sharepoint/v3/contenttype/forms"/>
  </ds:schemaRefs>
</ds:datastoreItem>
</file>

<file path=customXml/itemProps3.xml><?xml version="1.0" encoding="utf-8"?>
<ds:datastoreItem xmlns:ds="http://schemas.openxmlformats.org/officeDocument/2006/customXml" ds:itemID="{6FF97A85-BD18-4538-AC66-6187F5C4C4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5173b7-22b6-4cc9-b585-2bc35ba16d29"/>
    <ds:schemaRef ds:uri="4ac947b3-0ce1-40fe-a6a9-52b65c410b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7748</TotalTime>
  <Words>3101</Words>
  <Application>Microsoft Office PowerPoint</Application>
  <PresentationFormat>Widescreen</PresentationFormat>
  <Paragraphs>226</Paragraphs>
  <Slides>11</Slides>
  <Notes>8</Notes>
  <HiddenSlides>0</HiddenSlides>
  <MMClips>0</MMClips>
  <ScaleCrop>false</ScaleCrop>
  <HeadingPairs>
    <vt:vector size="8" baseType="variant">
      <vt:variant>
        <vt:lpstr>Benyttede skrifttyper</vt:lpstr>
      </vt:variant>
      <vt:variant>
        <vt:i4>7</vt:i4>
      </vt:variant>
      <vt:variant>
        <vt:lpstr>Tema</vt:lpstr>
      </vt:variant>
      <vt:variant>
        <vt:i4>1</vt:i4>
      </vt:variant>
      <vt:variant>
        <vt:lpstr>Integrerede OLE-servere</vt:lpstr>
      </vt:variant>
      <vt:variant>
        <vt:i4>0</vt:i4>
      </vt:variant>
      <vt:variant>
        <vt:lpstr>Slidetitler</vt:lpstr>
      </vt:variant>
      <vt:variant>
        <vt:i4>11</vt:i4>
      </vt:variant>
    </vt:vector>
  </HeadingPairs>
  <TitlesOfParts>
    <vt:vector size="19" baseType="lpstr">
      <vt:lpstr>Exo 2 Light</vt:lpstr>
      <vt:lpstr>Arial</vt:lpstr>
      <vt:lpstr>Helvetica</vt:lpstr>
      <vt:lpstr>IBM Plex Sans</vt:lpstr>
      <vt:lpstr>Exo 2.0 Semi Bold</vt:lpstr>
      <vt:lpstr>Calibri</vt:lpstr>
      <vt:lpstr>Franklin Gothic Demi</vt:lpstr>
      <vt:lpstr>Tema ESG skabelon 2023</vt:lpstr>
      <vt:lpstr>PowerPoint-præsentation</vt:lpstr>
      <vt:lpstr>Indholdsfortegnelse</vt:lpstr>
      <vt:lpstr>Forord</vt:lpstr>
      <vt:lpstr>PowerPoint-præsentation</vt:lpstr>
      <vt:lpstr>Environment – miljø og klima</vt:lpstr>
      <vt:lpstr>Social – sociale forhold</vt:lpstr>
      <vt:lpstr>Governance - virksomhedsadfærd</vt:lpstr>
      <vt:lpstr>Hvad er vores fokus for 2026 og fremadrettet</vt:lpstr>
      <vt:lpstr> Verdensmål </vt:lpstr>
      <vt:lpstr>Læs mere på vores hjemmeside</vt:lpstr>
      <vt:lpstr>Tak for at læse med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Annette Bentzen</dc:creator>
  <cp:lastModifiedBy>Marie Møller-Hansen</cp:lastModifiedBy>
  <cp:revision>61</cp:revision>
  <cp:lastPrinted>2026-07-01T09:15:03Z</cp:lastPrinted>
  <dcterms:created xsi:type="dcterms:W3CDTF">2023-04-24T09:20:15Z</dcterms:created>
  <dcterms:modified xsi:type="dcterms:W3CDTF">2026-07-01T13:04:21Z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0x010100392270D8F837C1418FB2CC745D7C9808</vt:lpwstr>
  </property>
</Properties>
</file>